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4.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3"/>
  </p:notesMasterIdLst>
  <p:handoutMasterIdLst>
    <p:handoutMasterId r:id="rId64"/>
  </p:handoutMasterIdLst>
  <p:sldIdLst>
    <p:sldId id="290" r:id="rId4"/>
    <p:sldId id="291" r:id="rId5"/>
    <p:sldId id="289" r:id="rId6"/>
    <p:sldId id="292" r:id="rId7"/>
    <p:sldId id="311" r:id="rId8"/>
    <p:sldId id="258" r:id="rId9"/>
    <p:sldId id="259" r:id="rId10"/>
    <p:sldId id="260" r:id="rId11"/>
    <p:sldId id="312" r:id="rId12"/>
    <p:sldId id="262" r:id="rId13"/>
    <p:sldId id="263" r:id="rId14"/>
    <p:sldId id="264" r:id="rId15"/>
    <p:sldId id="265" r:id="rId16"/>
    <p:sldId id="307" r:id="rId17"/>
    <p:sldId id="266" r:id="rId18"/>
    <p:sldId id="267" r:id="rId19"/>
    <p:sldId id="310" r:id="rId20"/>
    <p:sldId id="269" r:id="rId21"/>
    <p:sldId id="268" r:id="rId22"/>
    <p:sldId id="309" r:id="rId23"/>
    <p:sldId id="270" r:id="rId24"/>
    <p:sldId id="272" r:id="rId25"/>
    <p:sldId id="271" r:id="rId26"/>
    <p:sldId id="273" r:id="rId27"/>
    <p:sldId id="277" r:id="rId28"/>
    <p:sldId id="279" r:id="rId29"/>
    <p:sldId id="274" r:id="rId30"/>
    <p:sldId id="281" r:id="rId31"/>
    <p:sldId id="280" r:id="rId32"/>
    <p:sldId id="314" r:id="rId33"/>
    <p:sldId id="315" r:id="rId34"/>
    <p:sldId id="316" r:id="rId35"/>
    <p:sldId id="317" r:id="rId36"/>
    <p:sldId id="318" r:id="rId37"/>
    <p:sldId id="319" r:id="rId38"/>
    <p:sldId id="308" r:id="rId39"/>
    <p:sldId id="283" r:id="rId40"/>
    <p:sldId id="282" r:id="rId41"/>
    <p:sldId id="286" r:id="rId42"/>
    <p:sldId id="284" r:id="rId43"/>
    <p:sldId id="320" r:id="rId44"/>
    <p:sldId id="321" r:id="rId45"/>
    <p:sldId id="306" r:id="rId46"/>
    <p:sldId id="303" r:id="rId47"/>
    <p:sldId id="304" r:id="rId48"/>
    <p:sldId id="305" r:id="rId49"/>
    <p:sldId id="324" r:id="rId50"/>
    <p:sldId id="323" r:id="rId51"/>
    <p:sldId id="325" r:id="rId52"/>
    <p:sldId id="322" r:id="rId53"/>
    <p:sldId id="313" r:id="rId54"/>
    <p:sldId id="293" r:id="rId55"/>
    <p:sldId id="294" r:id="rId56"/>
    <p:sldId id="295" r:id="rId57"/>
    <p:sldId id="296" r:id="rId58"/>
    <p:sldId id="297" r:id="rId59"/>
    <p:sldId id="299" r:id="rId60"/>
    <p:sldId id="300" r:id="rId61"/>
    <p:sldId id="301" r:id="rId6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992"/>
    <a:srgbClr val="D969C9"/>
    <a:srgbClr val="E50AFC"/>
    <a:srgbClr val="E187D4"/>
    <a:srgbClr val="CC34B6"/>
    <a:srgbClr val="962686"/>
    <a:srgbClr val="D044BC"/>
    <a:srgbClr val="4D1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45" autoAdjust="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58DC8-3515-4AFF-9767-AB475774D4EE}" type="doc">
      <dgm:prSet loTypeId="urn:microsoft.com/office/officeart/2005/8/layout/hProcess11" loCatId="process" qsTypeId="urn:microsoft.com/office/officeart/2005/8/quickstyle/simple5" qsCatId="simple" csTypeId="urn:microsoft.com/office/officeart/2005/8/colors/accent6_5" csCatId="accent6" phldr="1"/>
      <dgm:spPr/>
    </dgm:pt>
    <dgm:pt modelId="{27F18420-AF77-414D-8AD7-BE293B585CDA}">
      <dgm:prSet phldrT="[文字]"/>
      <dgm:spPr/>
      <dgm: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前運思期 </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endParaRPr>
        </a:p>
        <a:p>
          <a:r>
            <a:rPr lang="en-US" altLang="zh-TW" b="1" dirty="0">
              <a:solidFill>
                <a:schemeClr val="accent6">
                  <a:lumMod val="75000"/>
                </a:schemeClr>
              </a:solidFill>
              <a:latin typeface="微軟正黑體" panose="020B0604030504040204" pitchFamily="34" charset="-120"/>
              <a:ea typeface="微軟正黑體" panose="020B0604030504040204" pitchFamily="34" charset="-120"/>
            </a:rPr>
            <a:t>P1-P2</a:t>
          </a:r>
          <a:endParaRPr lang="zh-TW" altLang="en-US" b="1"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B7696F41-B7B2-4094-8229-64944C16B168}" type="parTrans" cxnId="{B22268BE-6DDC-4A18-81BD-2F1747FA16CA}">
      <dgm:prSet/>
      <dgm:spPr/>
      <dgm:t>
        <a:bodyPr/>
        <a:lstStyle/>
        <a:p>
          <a:endParaRPr lang="zh-TW" altLang="en-US"/>
        </a:p>
      </dgm:t>
    </dgm:pt>
    <dgm:pt modelId="{67188B27-7281-439B-AC5A-2FEC5354A72E}" type="sibTrans" cxnId="{B22268BE-6DDC-4A18-81BD-2F1747FA16CA}">
      <dgm:prSet/>
      <dgm:spPr/>
      <dgm:t>
        <a:bodyPr/>
        <a:lstStyle/>
        <a:p>
          <a:endParaRPr lang="zh-TW" altLang="en-US"/>
        </a:p>
      </dgm:t>
    </dgm:pt>
    <dgm:pt modelId="{1F93058C-0FAC-440A-A465-56622F6ACEF6}">
      <dgm:prSet phldrT="[文字]"/>
      <dgm:spPr/>
      <dgm:t>
        <a:bodyP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具體運思期</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endParaRPr>
        </a:p>
        <a:p>
          <a:r>
            <a:rPr lang="en-US" altLang="zh-TW" b="1" dirty="0">
              <a:solidFill>
                <a:schemeClr val="accent6">
                  <a:lumMod val="75000"/>
                </a:schemeClr>
              </a:solidFill>
              <a:latin typeface="微軟正黑體" panose="020B0604030504040204" pitchFamily="34" charset="-120"/>
              <a:ea typeface="微軟正黑體" panose="020B0604030504040204" pitchFamily="34" charset="-120"/>
            </a:rPr>
            <a:t>P2-P5</a:t>
          </a:r>
          <a:endParaRPr lang="zh-TW" altLang="en-US" b="1"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8E1E0122-CD89-450B-9C4A-F1EF7D1DF0AF}" type="parTrans" cxnId="{9691A510-1DED-4B32-ACC4-992601A57AEE}">
      <dgm:prSet/>
      <dgm:spPr/>
      <dgm:t>
        <a:bodyPr/>
        <a:lstStyle/>
        <a:p>
          <a:endParaRPr lang="zh-TW" altLang="en-US"/>
        </a:p>
      </dgm:t>
    </dgm:pt>
    <dgm:pt modelId="{337C618E-8F9A-480E-89AA-5B84555EF3F1}" type="sibTrans" cxnId="{9691A510-1DED-4B32-ACC4-992601A57AEE}">
      <dgm:prSet/>
      <dgm:spPr/>
      <dgm:t>
        <a:bodyPr/>
        <a:lstStyle/>
        <a:p>
          <a:endParaRPr lang="zh-TW" altLang="en-US"/>
        </a:p>
      </dgm:t>
    </dgm:pt>
    <dgm:pt modelId="{3B06CD10-5243-4D2C-BB9B-07D006799678}">
      <dgm:prSet phldrT="[文字]"/>
      <dgm:spPr/>
      <dgm:t>
        <a:bodyPr/>
        <a:lstStyle/>
        <a:p>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形式運思期</a:t>
          </a:r>
          <a:endParaRPr lang="en-US" altLang="zh-TW" b="1" dirty="0">
            <a:solidFill>
              <a:schemeClr val="accent6">
                <a:lumMod val="50000"/>
              </a:schemeClr>
            </a:solidFill>
            <a:latin typeface="微軟正黑體" panose="020B0604030504040204" pitchFamily="34" charset="-120"/>
            <a:ea typeface="微軟正黑體" panose="020B0604030504040204" pitchFamily="34" charset="-120"/>
          </a:endParaRPr>
        </a:p>
        <a:p>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P5-P6</a:t>
          </a:r>
          <a:endParaRPr lang="zh-TW" altLang="en-US" b="1" dirty="0">
            <a:solidFill>
              <a:schemeClr val="accent6">
                <a:lumMod val="50000"/>
              </a:schemeClr>
            </a:solidFill>
            <a:latin typeface="微軟正黑體" panose="020B0604030504040204" pitchFamily="34" charset="-120"/>
            <a:ea typeface="微軟正黑體" panose="020B0604030504040204" pitchFamily="34" charset="-120"/>
          </a:endParaRPr>
        </a:p>
      </dgm:t>
    </dgm:pt>
    <dgm:pt modelId="{929FF532-3B5D-4782-9446-4CC34825F4A9}" type="parTrans" cxnId="{9C58B275-B582-4C7B-B6F9-FE5410E086CA}">
      <dgm:prSet/>
      <dgm:spPr/>
      <dgm:t>
        <a:bodyPr/>
        <a:lstStyle/>
        <a:p>
          <a:endParaRPr lang="zh-TW" altLang="en-US"/>
        </a:p>
      </dgm:t>
    </dgm:pt>
    <dgm:pt modelId="{EE9C635F-87DB-4108-A6D9-929D70DEF62D}" type="sibTrans" cxnId="{9C58B275-B582-4C7B-B6F9-FE5410E086CA}">
      <dgm:prSet/>
      <dgm:spPr/>
      <dgm:t>
        <a:bodyPr/>
        <a:lstStyle/>
        <a:p>
          <a:endParaRPr lang="zh-TW" altLang="en-US"/>
        </a:p>
      </dgm:t>
    </dgm:pt>
    <dgm:pt modelId="{15030E90-8009-4A38-AAE4-69B1CACB7A76}" type="pres">
      <dgm:prSet presAssocID="{29858DC8-3515-4AFF-9767-AB475774D4EE}" presName="Name0" presStyleCnt="0">
        <dgm:presLayoutVars>
          <dgm:dir/>
          <dgm:resizeHandles val="exact"/>
        </dgm:presLayoutVars>
      </dgm:prSet>
      <dgm:spPr/>
    </dgm:pt>
    <dgm:pt modelId="{D94EB65F-7424-4CF7-B5D3-709031647F0B}" type="pres">
      <dgm:prSet presAssocID="{29858DC8-3515-4AFF-9767-AB475774D4EE}" presName="arrow" presStyleLbl="bgShp" presStyleIdx="0" presStyleCnt="1"/>
      <dgm:spPr/>
    </dgm:pt>
    <dgm:pt modelId="{41B2E2D7-EAE2-495A-ABD9-158436982562}" type="pres">
      <dgm:prSet presAssocID="{29858DC8-3515-4AFF-9767-AB475774D4EE}" presName="points" presStyleCnt="0"/>
      <dgm:spPr/>
    </dgm:pt>
    <dgm:pt modelId="{786C4077-7FD6-40ED-9CCC-94FFEA84B5FE}" type="pres">
      <dgm:prSet presAssocID="{27F18420-AF77-414D-8AD7-BE293B585CDA}" presName="compositeA" presStyleCnt="0"/>
      <dgm:spPr/>
    </dgm:pt>
    <dgm:pt modelId="{4B118039-FF49-420A-8908-ED975C9206C6}" type="pres">
      <dgm:prSet presAssocID="{27F18420-AF77-414D-8AD7-BE293B585CDA}" presName="textA" presStyleLbl="revTx" presStyleIdx="0" presStyleCnt="3">
        <dgm:presLayoutVars>
          <dgm:bulletEnabled val="1"/>
        </dgm:presLayoutVars>
      </dgm:prSet>
      <dgm:spPr/>
    </dgm:pt>
    <dgm:pt modelId="{E177BB9D-C0B5-4B5C-8BF2-A87A3B12FB53}" type="pres">
      <dgm:prSet presAssocID="{27F18420-AF77-414D-8AD7-BE293B585CDA}" presName="circleA" presStyleLbl="node1" presStyleIdx="0" presStyleCnt="3"/>
      <dgm:spPr/>
    </dgm:pt>
    <dgm:pt modelId="{8AF0CDDF-7599-42F1-974C-D451932D3518}" type="pres">
      <dgm:prSet presAssocID="{27F18420-AF77-414D-8AD7-BE293B585CDA}" presName="spaceA" presStyleCnt="0"/>
      <dgm:spPr/>
    </dgm:pt>
    <dgm:pt modelId="{D943B186-00DF-4CDE-838E-43E448BC366C}" type="pres">
      <dgm:prSet presAssocID="{67188B27-7281-439B-AC5A-2FEC5354A72E}" presName="space" presStyleCnt="0"/>
      <dgm:spPr/>
    </dgm:pt>
    <dgm:pt modelId="{738FC3E2-1B57-46B2-B9CC-AF5C243DE549}" type="pres">
      <dgm:prSet presAssocID="{1F93058C-0FAC-440A-A465-56622F6ACEF6}" presName="compositeB" presStyleCnt="0"/>
      <dgm:spPr/>
    </dgm:pt>
    <dgm:pt modelId="{8EDD89E4-0818-4EE7-911E-5CF3034BCF35}" type="pres">
      <dgm:prSet presAssocID="{1F93058C-0FAC-440A-A465-56622F6ACEF6}" presName="textB" presStyleLbl="revTx" presStyleIdx="1" presStyleCnt="3" custScaleX="124729">
        <dgm:presLayoutVars>
          <dgm:bulletEnabled val="1"/>
        </dgm:presLayoutVars>
      </dgm:prSet>
      <dgm:spPr/>
    </dgm:pt>
    <dgm:pt modelId="{3BE19936-A8E4-4C31-B848-D7CF482EBC26}" type="pres">
      <dgm:prSet presAssocID="{1F93058C-0FAC-440A-A465-56622F6ACEF6}" presName="circleB" presStyleLbl="node1" presStyleIdx="1" presStyleCnt="3"/>
      <dgm:spPr/>
    </dgm:pt>
    <dgm:pt modelId="{8D51074F-A9E0-4EC7-B673-863774F17235}" type="pres">
      <dgm:prSet presAssocID="{1F93058C-0FAC-440A-A465-56622F6ACEF6}" presName="spaceB" presStyleCnt="0"/>
      <dgm:spPr/>
    </dgm:pt>
    <dgm:pt modelId="{B420D6FD-9C26-4152-A323-4813E0F8366A}" type="pres">
      <dgm:prSet presAssocID="{337C618E-8F9A-480E-89AA-5B84555EF3F1}" presName="space" presStyleCnt="0"/>
      <dgm:spPr/>
    </dgm:pt>
    <dgm:pt modelId="{065E0BD1-0125-44C0-92E0-37B3266400AE}" type="pres">
      <dgm:prSet presAssocID="{3B06CD10-5243-4D2C-BB9B-07D006799678}" presName="compositeA" presStyleCnt="0"/>
      <dgm:spPr/>
    </dgm:pt>
    <dgm:pt modelId="{0EED656B-9A6A-40F9-90A4-036BF6D48ABD}" type="pres">
      <dgm:prSet presAssocID="{3B06CD10-5243-4D2C-BB9B-07D006799678}" presName="textA" presStyleLbl="revTx" presStyleIdx="2" presStyleCnt="3" custScaleX="121376">
        <dgm:presLayoutVars>
          <dgm:bulletEnabled val="1"/>
        </dgm:presLayoutVars>
      </dgm:prSet>
      <dgm:spPr/>
    </dgm:pt>
    <dgm:pt modelId="{B2E0B6AC-5013-4451-8212-DC8665FCD884}" type="pres">
      <dgm:prSet presAssocID="{3B06CD10-5243-4D2C-BB9B-07D006799678}" presName="circleA" presStyleLbl="node1" presStyleIdx="2" presStyleCnt="3"/>
      <dgm:spPr/>
    </dgm:pt>
    <dgm:pt modelId="{AD99845A-D4F0-4AFF-9F88-DCC55B9BC9E9}" type="pres">
      <dgm:prSet presAssocID="{3B06CD10-5243-4D2C-BB9B-07D006799678}" presName="spaceA" presStyleCnt="0"/>
      <dgm:spPr/>
    </dgm:pt>
  </dgm:ptLst>
  <dgm:cxnLst>
    <dgm:cxn modelId="{9691A510-1DED-4B32-ACC4-992601A57AEE}" srcId="{29858DC8-3515-4AFF-9767-AB475774D4EE}" destId="{1F93058C-0FAC-440A-A465-56622F6ACEF6}" srcOrd="1" destOrd="0" parTransId="{8E1E0122-CD89-450B-9C4A-F1EF7D1DF0AF}" sibTransId="{337C618E-8F9A-480E-89AA-5B84555EF3F1}"/>
    <dgm:cxn modelId="{65A14D2C-234A-42E8-B1CC-16DEBEB278FE}" type="presOf" srcId="{3B06CD10-5243-4D2C-BB9B-07D006799678}" destId="{0EED656B-9A6A-40F9-90A4-036BF6D48ABD}" srcOrd="0" destOrd="0" presId="urn:microsoft.com/office/officeart/2005/8/layout/hProcess11"/>
    <dgm:cxn modelId="{A92D5B4F-22FC-4272-A4B4-69B42F3931AF}" type="presOf" srcId="{1F93058C-0FAC-440A-A465-56622F6ACEF6}" destId="{8EDD89E4-0818-4EE7-911E-5CF3034BCF35}" srcOrd="0" destOrd="0" presId="urn:microsoft.com/office/officeart/2005/8/layout/hProcess11"/>
    <dgm:cxn modelId="{9C58B275-B582-4C7B-B6F9-FE5410E086CA}" srcId="{29858DC8-3515-4AFF-9767-AB475774D4EE}" destId="{3B06CD10-5243-4D2C-BB9B-07D006799678}" srcOrd="2" destOrd="0" parTransId="{929FF532-3B5D-4782-9446-4CC34825F4A9}" sibTransId="{EE9C635F-87DB-4108-A6D9-929D70DEF62D}"/>
    <dgm:cxn modelId="{DF86BF56-7155-4292-A147-21DFE9F10502}" type="presOf" srcId="{27F18420-AF77-414D-8AD7-BE293B585CDA}" destId="{4B118039-FF49-420A-8908-ED975C9206C6}" srcOrd="0" destOrd="0" presId="urn:microsoft.com/office/officeart/2005/8/layout/hProcess11"/>
    <dgm:cxn modelId="{6EBAB878-EC52-40B0-8DA7-5EFA42E6B7EF}" type="presOf" srcId="{29858DC8-3515-4AFF-9767-AB475774D4EE}" destId="{15030E90-8009-4A38-AAE4-69B1CACB7A76}" srcOrd="0" destOrd="0" presId="urn:microsoft.com/office/officeart/2005/8/layout/hProcess11"/>
    <dgm:cxn modelId="{B22268BE-6DDC-4A18-81BD-2F1747FA16CA}" srcId="{29858DC8-3515-4AFF-9767-AB475774D4EE}" destId="{27F18420-AF77-414D-8AD7-BE293B585CDA}" srcOrd="0" destOrd="0" parTransId="{B7696F41-B7B2-4094-8229-64944C16B168}" sibTransId="{67188B27-7281-439B-AC5A-2FEC5354A72E}"/>
    <dgm:cxn modelId="{2DC31CF7-7055-49E1-B7A4-991F628D67AF}" type="presParOf" srcId="{15030E90-8009-4A38-AAE4-69B1CACB7A76}" destId="{D94EB65F-7424-4CF7-B5D3-709031647F0B}" srcOrd="0" destOrd="0" presId="urn:microsoft.com/office/officeart/2005/8/layout/hProcess11"/>
    <dgm:cxn modelId="{25E7B465-7DC3-46D5-A670-D96811F072A7}" type="presParOf" srcId="{15030E90-8009-4A38-AAE4-69B1CACB7A76}" destId="{41B2E2D7-EAE2-495A-ABD9-158436982562}" srcOrd="1" destOrd="0" presId="urn:microsoft.com/office/officeart/2005/8/layout/hProcess11"/>
    <dgm:cxn modelId="{BC7FD460-FBC8-4170-8F15-28164163E071}" type="presParOf" srcId="{41B2E2D7-EAE2-495A-ABD9-158436982562}" destId="{786C4077-7FD6-40ED-9CCC-94FFEA84B5FE}" srcOrd="0" destOrd="0" presId="urn:microsoft.com/office/officeart/2005/8/layout/hProcess11"/>
    <dgm:cxn modelId="{C0078C4A-38B4-42DF-8741-EABF12AED678}" type="presParOf" srcId="{786C4077-7FD6-40ED-9CCC-94FFEA84B5FE}" destId="{4B118039-FF49-420A-8908-ED975C9206C6}" srcOrd="0" destOrd="0" presId="urn:microsoft.com/office/officeart/2005/8/layout/hProcess11"/>
    <dgm:cxn modelId="{F4A7DE72-643A-4009-B35C-C3C0DB66D731}" type="presParOf" srcId="{786C4077-7FD6-40ED-9CCC-94FFEA84B5FE}" destId="{E177BB9D-C0B5-4B5C-8BF2-A87A3B12FB53}" srcOrd="1" destOrd="0" presId="urn:microsoft.com/office/officeart/2005/8/layout/hProcess11"/>
    <dgm:cxn modelId="{C7AB1179-A3D0-4C51-9FBB-064270C00BEA}" type="presParOf" srcId="{786C4077-7FD6-40ED-9CCC-94FFEA84B5FE}" destId="{8AF0CDDF-7599-42F1-974C-D451932D3518}" srcOrd="2" destOrd="0" presId="urn:microsoft.com/office/officeart/2005/8/layout/hProcess11"/>
    <dgm:cxn modelId="{715BEE32-9F4A-476E-9A47-2DC7B385D385}" type="presParOf" srcId="{41B2E2D7-EAE2-495A-ABD9-158436982562}" destId="{D943B186-00DF-4CDE-838E-43E448BC366C}" srcOrd="1" destOrd="0" presId="urn:microsoft.com/office/officeart/2005/8/layout/hProcess11"/>
    <dgm:cxn modelId="{B0C92E40-9884-42C6-982D-AAF61E8583C0}" type="presParOf" srcId="{41B2E2D7-EAE2-495A-ABD9-158436982562}" destId="{738FC3E2-1B57-46B2-B9CC-AF5C243DE549}" srcOrd="2" destOrd="0" presId="urn:microsoft.com/office/officeart/2005/8/layout/hProcess11"/>
    <dgm:cxn modelId="{DEA1DCB1-D0B0-4289-AAB8-DB83D1E84878}" type="presParOf" srcId="{738FC3E2-1B57-46B2-B9CC-AF5C243DE549}" destId="{8EDD89E4-0818-4EE7-911E-5CF3034BCF35}" srcOrd="0" destOrd="0" presId="urn:microsoft.com/office/officeart/2005/8/layout/hProcess11"/>
    <dgm:cxn modelId="{35A2126F-D406-40AE-AFBE-252D9C77727F}" type="presParOf" srcId="{738FC3E2-1B57-46B2-B9CC-AF5C243DE549}" destId="{3BE19936-A8E4-4C31-B848-D7CF482EBC26}" srcOrd="1" destOrd="0" presId="urn:microsoft.com/office/officeart/2005/8/layout/hProcess11"/>
    <dgm:cxn modelId="{7AE2E4F8-EE10-41B4-8FDC-76060EEFEB66}" type="presParOf" srcId="{738FC3E2-1B57-46B2-B9CC-AF5C243DE549}" destId="{8D51074F-A9E0-4EC7-B673-863774F17235}" srcOrd="2" destOrd="0" presId="urn:microsoft.com/office/officeart/2005/8/layout/hProcess11"/>
    <dgm:cxn modelId="{DD8CB4F6-35F0-44E6-AFCE-ECFA9B0DA6B1}" type="presParOf" srcId="{41B2E2D7-EAE2-495A-ABD9-158436982562}" destId="{B420D6FD-9C26-4152-A323-4813E0F8366A}" srcOrd="3" destOrd="0" presId="urn:microsoft.com/office/officeart/2005/8/layout/hProcess11"/>
    <dgm:cxn modelId="{79076871-6981-4A1C-B4AF-240C13684A48}" type="presParOf" srcId="{41B2E2D7-EAE2-495A-ABD9-158436982562}" destId="{065E0BD1-0125-44C0-92E0-37B3266400AE}" srcOrd="4" destOrd="0" presId="urn:microsoft.com/office/officeart/2005/8/layout/hProcess11"/>
    <dgm:cxn modelId="{747CE2BC-9C86-4AE1-8373-AA5DFF97E784}" type="presParOf" srcId="{065E0BD1-0125-44C0-92E0-37B3266400AE}" destId="{0EED656B-9A6A-40F9-90A4-036BF6D48ABD}" srcOrd="0" destOrd="0" presId="urn:microsoft.com/office/officeart/2005/8/layout/hProcess11"/>
    <dgm:cxn modelId="{60033DD1-6CA3-4B2B-8FC0-B0B03FFFD1B0}" type="presParOf" srcId="{065E0BD1-0125-44C0-92E0-37B3266400AE}" destId="{B2E0B6AC-5013-4451-8212-DC8665FCD884}" srcOrd="1" destOrd="0" presId="urn:microsoft.com/office/officeart/2005/8/layout/hProcess11"/>
    <dgm:cxn modelId="{2EF0DCD6-19F7-42D7-8F20-B2526D91C475}" type="presParOf" srcId="{065E0BD1-0125-44C0-92E0-37B3266400AE}" destId="{AD99845A-D4F0-4AFF-9F88-DCC55B9BC9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CA333-8D4B-4398-9C63-5542EB2D5876}"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zh-TW" altLang="en-US"/>
        </a:p>
      </dgm:t>
    </dgm:pt>
    <dgm:pt modelId="{CEDA7B3B-7B63-43AF-9A1B-252834DC95DF}">
      <dgm:prSet phldrT="[文字]"/>
      <dgm:spPr/>
      <dgm:t>
        <a:bodyPr/>
        <a:lstStyle/>
        <a:p>
          <a:r>
            <a:rPr lang="zh-TW" altLang="en-US" b="1" dirty="0">
              <a:latin typeface="微軟正黑體" panose="020B0604030504040204" pitchFamily="34" charset="-120"/>
              <a:ea typeface="微軟正黑體" panose="020B0604030504040204" pitchFamily="34" charset="-120"/>
            </a:rPr>
            <a:t>系統和組織</a:t>
          </a:r>
        </a:p>
      </dgm:t>
    </dgm:pt>
    <dgm:pt modelId="{0952BFEF-EADD-466F-BCF7-EA9CDD168C1F}" type="parTrans" cxnId="{024289A9-31A7-4A9A-A340-73746BED5B0B}">
      <dgm:prSet/>
      <dgm:spPr/>
      <dgm:t>
        <a:bodyPr/>
        <a:lstStyle/>
        <a:p>
          <a:endParaRPr lang="zh-TW" altLang="en-US"/>
        </a:p>
      </dgm:t>
    </dgm:pt>
    <dgm:pt modelId="{0EF7E85B-9CF0-430B-BA49-422F474B8815}" type="sibTrans" cxnId="{024289A9-31A7-4A9A-A340-73746BED5B0B}">
      <dgm:prSet/>
      <dgm:spPr/>
      <dgm:t>
        <a:bodyPr/>
        <a:lstStyle/>
        <a:p>
          <a:endParaRPr lang="zh-TW" altLang="en-US"/>
        </a:p>
      </dgm:t>
    </dgm:pt>
    <dgm:pt modelId="{68F5D919-08CC-4403-9C16-B6CC1F3D5B43}">
      <dgm:prSet phldrT="[文字]"/>
      <dgm:spPr/>
      <dgm:t>
        <a:bodyPr/>
        <a:lstStyle/>
        <a:p>
          <a:r>
            <a:rPr lang="zh-TW" altLang="en-US" b="1" dirty="0">
              <a:latin typeface="微軟正黑體" panose="020B0604030504040204" pitchFamily="34" charset="-120"/>
              <a:ea typeface="微軟正黑體" panose="020B0604030504040204" pitchFamily="34" charset="-120"/>
            </a:rPr>
            <a:t>證據和模型</a:t>
          </a:r>
        </a:p>
      </dgm:t>
    </dgm:pt>
    <dgm:pt modelId="{E670CA4C-5DBD-46E6-8AEF-E2B2B3AB1A9C}" type="parTrans" cxnId="{F7E40E3B-B933-4ACD-9662-4F7947E4A280}">
      <dgm:prSet/>
      <dgm:spPr/>
      <dgm:t>
        <a:bodyPr/>
        <a:lstStyle/>
        <a:p>
          <a:endParaRPr lang="zh-TW" altLang="en-US"/>
        </a:p>
      </dgm:t>
    </dgm:pt>
    <dgm:pt modelId="{5AFD2D84-3B0A-4C89-9DBD-22EED12E395C}" type="sibTrans" cxnId="{F7E40E3B-B933-4ACD-9662-4F7947E4A280}">
      <dgm:prSet/>
      <dgm:spPr/>
      <dgm:t>
        <a:bodyPr/>
        <a:lstStyle/>
        <a:p>
          <a:endParaRPr lang="zh-TW" altLang="en-US"/>
        </a:p>
      </dgm:t>
    </dgm:pt>
    <dgm:pt modelId="{7A4F44FF-DA8F-4729-A0CB-01C1B3DAC4BB}">
      <dgm:prSet phldrT="[文字]"/>
      <dgm:spPr/>
      <dgm:t>
        <a:bodyPr/>
        <a:lstStyle/>
        <a:p>
          <a:r>
            <a:rPr lang="zh-TW" altLang="en-US" b="1" dirty="0">
              <a:latin typeface="微軟正黑體" panose="020B0604030504040204" pitchFamily="34" charset="-120"/>
              <a:ea typeface="微軟正黑體" panose="020B0604030504040204" pitchFamily="34" charset="-120"/>
            </a:rPr>
            <a:t>變化和恆常</a:t>
          </a:r>
        </a:p>
      </dgm:t>
    </dgm:pt>
    <dgm:pt modelId="{73645CD3-D712-4B75-8A8F-67BB8D4DF114}" type="parTrans" cxnId="{B63E0E9B-F6F9-4077-9A95-C648E5D97876}">
      <dgm:prSet/>
      <dgm:spPr/>
      <dgm:t>
        <a:bodyPr/>
        <a:lstStyle/>
        <a:p>
          <a:endParaRPr lang="zh-TW" altLang="en-US"/>
        </a:p>
      </dgm:t>
    </dgm:pt>
    <dgm:pt modelId="{6126112D-1AEC-4DEE-B752-C628632A91C4}" type="sibTrans" cxnId="{B63E0E9B-F6F9-4077-9A95-C648E5D97876}">
      <dgm:prSet/>
      <dgm:spPr/>
      <dgm:t>
        <a:bodyPr/>
        <a:lstStyle/>
        <a:p>
          <a:endParaRPr lang="zh-TW" altLang="en-US"/>
        </a:p>
      </dgm:t>
    </dgm:pt>
    <dgm:pt modelId="{1EB4DF22-E1AD-4053-B9D0-6075407479EB}">
      <dgm:prSet phldrT="[文字]"/>
      <dgm:spPr/>
      <dgm:t>
        <a:bodyPr/>
        <a:lstStyle/>
        <a:p>
          <a:r>
            <a:rPr lang="zh-TW" altLang="en-US" b="1" dirty="0">
              <a:latin typeface="微軟正黑體" panose="020B0604030504040204" pitchFamily="34" charset="-120"/>
              <a:ea typeface="微軟正黑體" panose="020B0604030504040204" pitchFamily="34" charset="-120"/>
            </a:rPr>
            <a:t>形態與功能</a:t>
          </a:r>
        </a:p>
      </dgm:t>
    </dgm:pt>
    <dgm:pt modelId="{4FBD938C-3815-46A2-AAAD-75C8B707B85F}" type="parTrans" cxnId="{AF216E13-145A-456E-8B22-6CED28FD474C}">
      <dgm:prSet/>
      <dgm:spPr/>
      <dgm:t>
        <a:bodyPr/>
        <a:lstStyle/>
        <a:p>
          <a:endParaRPr lang="zh-TW" altLang="en-US"/>
        </a:p>
      </dgm:t>
    </dgm:pt>
    <dgm:pt modelId="{3E387F74-1DF2-40EF-A1BE-F585AFF824A0}" type="sibTrans" cxnId="{AF216E13-145A-456E-8B22-6CED28FD474C}">
      <dgm:prSet/>
      <dgm:spPr/>
      <dgm:t>
        <a:bodyPr/>
        <a:lstStyle/>
        <a:p>
          <a:endParaRPr lang="zh-TW" altLang="en-US"/>
        </a:p>
      </dgm:t>
    </dgm:pt>
    <dgm:pt modelId="{C43F5FCC-A5E3-4BA3-93C0-F66117E288AB}">
      <dgm:prSet phldrT="[文字]"/>
      <dgm:spPr/>
      <dgm:t>
        <a:bodyPr/>
        <a:lstStyle/>
        <a:p>
          <a:r>
            <a:rPr lang="zh-TW" altLang="en-US" b="1" dirty="0">
              <a:latin typeface="微軟正黑體" panose="020B0604030504040204" pitchFamily="34" charset="-120"/>
              <a:ea typeface="微軟正黑體" panose="020B0604030504040204" pitchFamily="34" charset="-120"/>
            </a:rPr>
            <a:t>物質與能量</a:t>
          </a:r>
        </a:p>
      </dgm:t>
    </dgm:pt>
    <dgm:pt modelId="{C68001A3-4D50-4EAF-854F-779208995F19}" type="parTrans" cxnId="{28872373-F5F4-417D-8F52-FF873CDBA760}">
      <dgm:prSet/>
      <dgm:spPr/>
      <dgm:t>
        <a:bodyPr/>
        <a:lstStyle/>
        <a:p>
          <a:endParaRPr lang="zh-TW" altLang="en-US"/>
        </a:p>
      </dgm:t>
    </dgm:pt>
    <dgm:pt modelId="{E67297D6-1092-435F-A8CB-01E59D4103E8}" type="sibTrans" cxnId="{28872373-F5F4-417D-8F52-FF873CDBA760}">
      <dgm:prSet/>
      <dgm:spPr/>
      <dgm:t>
        <a:bodyPr/>
        <a:lstStyle/>
        <a:p>
          <a:endParaRPr lang="zh-TW" altLang="en-US"/>
        </a:p>
      </dgm:t>
    </dgm:pt>
    <dgm:pt modelId="{AFFA2233-2251-4BA9-ACE6-7D74C9C976DC}" type="pres">
      <dgm:prSet presAssocID="{4CACA333-8D4B-4398-9C63-5542EB2D5876}" presName="diagram" presStyleCnt="0">
        <dgm:presLayoutVars>
          <dgm:dir/>
          <dgm:resizeHandles val="exact"/>
        </dgm:presLayoutVars>
      </dgm:prSet>
      <dgm:spPr/>
    </dgm:pt>
    <dgm:pt modelId="{2ECB2446-E022-40A2-AEA0-DF53983CC51C}" type="pres">
      <dgm:prSet presAssocID="{CEDA7B3B-7B63-43AF-9A1B-252834DC95DF}" presName="node" presStyleLbl="node1" presStyleIdx="0" presStyleCnt="5">
        <dgm:presLayoutVars>
          <dgm:bulletEnabled val="1"/>
        </dgm:presLayoutVars>
      </dgm:prSet>
      <dgm:spPr/>
    </dgm:pt>
    <dgm:pt modelId="{B12BA6A1-46FD-4747-915D-59770E2F037D}" type="pres">
      <dgm:prSet presAssocID="{0EF7E85B-9CF0-430B-BA49-422F474B8815}" presName="sibTrans" presStyleCnt="0"/>
      <dgm:spPr/>
    </dgm:pt>
    <dgm:pt modelId="{93E3B00E-070F-41A5-BECE-FB9FCDEFFA1F}" type="pres">
      <dgm:prSet presAssocID="{68F5D919-08CC-4403-9C16-B6CC1F3D5B43}" presName="node" presStyleLbl="node1" presStyleIdx="1" presStyleCnt="5">
        <dgm:presLayoutVars>
          <dgm:bulletEnabled val="1"/>
        </dgm:presLayoutVars>
      </dgm:prSet>
      <dgm:spPr/>
    </dgm:pt>
    <dgm:pt modelId="{0C676BF2-16EB-43A5-87E5-602251872E66}" type="pres">
      <dgm:prSet presAssocID="{5AFD2D84-3B0A-4C89-9DBD-22EED12E395C}" presName="sibTrans" presStyleCnt="0"/>
      <dgm:spPr/>
    </dgm:pt>
    <dgm:pt modelId="{0A8FE56B-F6C2-4265-9485-95B17ABEF3AA}" type="pres">
      <dgm:prSet presAssocID="{7A4F44FF-DA8F-4729-A0CB-01C1B3DAC4BB}" presName="node" presStyleLbl="node1" presStyleIdx="2" presStyleCnt="5">
        <dgm:presLayoutVars>
          <dgm:bulletEnabled val="1"/>
        </dgm:presLayoutVars>
      </dgm:prSet>
      <dgm:spPr/>
    </dgm:pt>
    <dgm:pt modelId="{DB5770AC-485C-4429-934C-BF40B9F01A61}" type="pres">
      <dgm:prSet presAssocID="{6126112D-1AEC-4DEE-B752-C628632A91C4}" presName="sibTrans" presStyleCnt="0"/>
      <dgm:spPr/>
    </dgm:pt>
    <dgm:pt modelId="{5DD1E7BC-051B-4916-9FC4-995C2664546C}" type="pres">
      <dgm:prSet presAssocID="{1EB4DF22-E1AD-4053-B9D0-6075407479EB}" presName="node" presStyleLbl="node1" presStyleIdx="3" presStyleCnt="5">
        <dgm:presLayoutVars>
          <dgm:bulletEnabled val="1"/>
        </dgm:presLayoutVars>
      </dgm:prSet>
      <dgm:spPr/>
    </dgm:pt>
    <dgm:pt modelId="{E46813F0-D44B-49BD-8423-0E039F173B3A}" type="pres">
      <dgm:prSet presAssocID="{3E387F74-1DF2-40EF-A1BE-F585AFF824A0}" presName="sibTrans" presStyleCnt="0"/>
      <dgm:spPr/>
    </dgm:pt>
    <dgm:pt modelId="{CB26FF5F-44E8-4103-881C-4B4AD654A8A9}" type="pres">
      <dgm:prSet presAssocID="{C43F5FCC-A5E3-4BA3-93C0-F66117E288AB}" presName="node" presStyleLbl="node1" presStyleIdx="4" presStyleCnt="5">
        <dgm:presLayoutVars>
          <dgm:bulletEnabled val="1"/>
        </dgm:presLayoutVars>
      </dgm:prSet>
      <dgm:spPr/>
    </dgm:pt>
  </dgm:ptLst>
  <dgm:cxnLst>
    <dgm:cxn modelId="{BDDEFB0E-9A69-43D5-9DDC-3C08DCCD19AB}" type="presOf" srcId="{68F5D919-08CC-4403-9C16-B6CC1F3D5B43}" destId="{93E3B00E-070F-41A5-BECE-FB9FCDEFFA1F}" srcOrd="0" destOrd="0" presId="urn:microsoft.com/office/officeart/2005/8/layout/default"/>
    <dgm:cxn modelId="{AF216E13-145A-456E-8B22-6CED28FD474C}" srcId="{4CACA333-8D4B-4398-9C63-5542EB2D5876}" destId="{1EB4DF22-E1AD-4053-B9D0-6075407479EB}" srcOrd="3" destOrd="0" parTransId="{4FBD938C-3815-46A2-AAAD-75C8B707B85F}" sibTransId="{3E387F74-1DF2-40EF-A1BE-F585AFF824A0}"/>
    <dgm:cxn modelId="{F7E40E3B-B933-4ACD-9662-4F7947E4A280}" srcId="{4CACA333-8D4B-4398-9C63-5542EB2D5876}" destId="{68F5D919-08CC-4403-9C16-B6CC1F3D5B43}" srcOrd="1" destOrd="0" parTransId="{E670CA4C-5DBD-46E6-8AEF-E2B2B3AB1A9C}" sibTransId="{5AFD2D84-3B0A-4C89-9DBD-22EED12E395C}"/>
    <dgm:cxn modelId="{896F943F-CAFA-4AFE-A288-705CC690DAD8}" type="presOf" srcId="{C43F5FCC-A5E3-4BA3-93C0-F66117E288AB}" destId="{CB26FF5F-44E8-4103-881C-4B4AD654A8A9}" srcOrd="0" destOrd="0" presId="urn:microsoft.com/office/officeart/2005/8/layout/default"/>
    <dgm:cxn modelId="{28872373-F5F4-417D-8F52-FF873CDBA760}" srcId="{4CACA333-8D4B-4398-9C63-5542EB2D5876}" destId="{C43F5FCC-A5E3-4BA3-93C0-F66117E288AB}" srcOrd="4" destOrd="0" parTransId="{C68001A3-4D50-4EAF-854F-779208995F19}" sibTransId="{E67297D6-1092-435F-A8CB-01E59D4103E8}"/>
    <dgm:cxn modelId="{9DC0EB55-8F1A-4A09-BB23-21010A2532E9}" type="presOf" srcId="{1EB4DF22-E1AD-4053-B9D0-6075407479EB}" destId="{5DD1E7BC-051B-4916-9FC4-995C2664546C}" srcOrd="0" destOrd="0" presId="urn:microsoft.com/office/officeart/2005/8/layout/default"/>
    <dgm:cxn modelId="{889D1787-1B88-48AB-84BB-147D79B492C1}" type="presOf" srcId="{4CACA333-8D4B-4398-9C63-5542EB2D5876}" destId="{AFFA2233-2251-4BA9-ACE6-7D74C9C976DC}" srcOrd="0" destOrd="0" presId="urn:microsoft.com/office/officeart/2005/8/layout/default"/>
    <dgm:cxn modelId="{B63E0E9B-F6F9-4077-9A95-C648E5D97876}" srcId="{4CACA333-8D4B-4398-9C63-5542EB2D5876}" destId="{7A4F44FF-DA8F-4729-A0CB-01C1B3DAC4BB}" srcOrd="2" destOrd="0" parTransId="{73645CD3-D712-4B75-8A8F-67BB8D4DF114}" sibTransId="{6126112D-1AEC-4DEE-B752-C628632A91C4}"/>
    <dgm:cxn modelId="{024289A9-31A7-4A9A-A340-73746BED5B0B}" srcId="{4CACA333-8D4B-4398-9C63-5542EB2D5876}" destId="{CEDA7B3B-7B63-43AF-9A1B-252834DC95DF}" srcOrd="0" destOrd="0" parTransId="{0952BFEF-EADD-466F-BCF7-EA9CDD168C1F}" sibTransId="{0EF7E85B-9CF0-430B-BA49-422F474B8815}"/>
    <dgm:cxn modelId="{93BD10C9-F549-48A2-B163-E1D7B513CF0C}" type="presOf" srcId="{7A4F44FF-DA8F-4729-A0CB-01C1B3DAC4BB}" destId="{0A8FE56B-F6C2-4265-9485-95B17ABEF3AA}" srcOrd="0" destOrd="0" presId="urn:microsoft.com/office/officeart/2005/8/layout/default"/>
    <dgm:cxn modelId="{95EE9AFC-2BCD-4775-9ED8-384A326A65B8}" type="presOf" srcId="{CEDA7B3B-7B63-43AF-9A1B-252834DC95DF}" destId="{2ECB2446-E022-40A2-AEA0-DF53983CC51C}" srcOrd="0" destOrd="0" presId="urn:microsoft.com/office/officeart/2005/8/layout/default"/>
    <dgm:cxn modelId="{65303915-C58A-4792-B9A8-E2DBB56CB600}" type="presParOf" srcId="{AFFA2233-2251-4BA9-ACE6-7D74C9C976DC}" destId="{2ECB2446-E022-40A2-AEA0-DF53983CC51C}" srcOrd="0" destOrd="0" presId="urn:microsoft.com/office/officeart/2005/8/layout/default"/>
    <dgm:cxn modelId="{0A57BA53-842D-415B-B31C-F7A17A15C40D}" type="presParOf" srcId="{AFFA2233-2251-4BA9-ACE6-7D74C9C976DC}" destId="{B12BA6A1-46FD-4747-915D-59770E2F037D}" srcOrd="1" destOrd="0" presId="urn:microsoft.com/office/officeart/2005/8/layout/default"/>
    <dgm:cxn modelId="{122CEE61-A72B-4BF5-8EE3-577AA520618B}" type="presParOf" srcId="{AFFA2233-2251-4BA9-ACE6-7D74C9C976DC}" destId="{93E3B00E-070F-41A5-BECE-FB9FCDEFFA1F}" srcOrd="2" destOrd="0" presId="urn:microsoft.com/office/officeart/2005/8/layout/default"/>
    <dgm:cxn modelId="{8DB8B423-9576-42C2-A0B1-760903115F48}" type="presParOf" srcId="{AFFA2233-2251-4BA9-ACE6-7D74C9C976DC}" destId="{0C676BF2-16EB-43A5-87E5-602251872E66}" srcOrd="3" destOrd="0" presId="urn:microsoft.com/office/officeart/2005/8/layout/default"/>
    <dgm:cxn modelId="{2D7E348B-D865-462E-9A03-57D387620E63}" type="presParOf" srcId="{AFFA2233-2251-4BA9-ACE6-7D74C9C976DC}" destId="{0A8FE56B-F6C2-4265-9485-95B17ABEF3AA}" srcOrd="4" destOrd="0" presId="urn:microsoft.com/office/officeart/2005/8/layout/default"/>
    <dgm:cxn modelId="{D6ECFAD3-2D2B-46A7-A589-F9E1B4D8F2A4}" type="presParOf" srcId="{AFFA2233-2251-4BA9-ACE6-7D74C9C976DC}" destId="{DB5770AC-485C-4429-934C-BF40B9F01A61}" srcOrd="5" destOrd="0" presId="urn:microsoft.com/office/officeart/2005/8/layout/default"/>
    <dgm:cxn modelId="{CE9D2D92-2B8B-42CA-9AB2-8C3AD586E972}" type="presParOf" srcId="{AFFA2233-2251-4BA9-ACE6-7D74C9C976DC}" destId="{5DD1E7BC-051B-4916-9FC4-995C2664546C}" srcOrd="6" destOrd="0" presId="urn:microsoft.com/office/officeart/2005/8/layout/default"/>
    <dgm:cxn modelId="{D370C6DF-928A-4E61-8975-682320E74450}" type="presParOf" srcId="{AFFA2233-2251-4BA9-ACE6-7D74C9C976DC}" destId="{E46813F0-D44B-49BD-8423-0E039F173B3A}" srcOrd="7" destOrd="0" presId="urn:microsoft.com/office/officeart/2005/8/layout/default"/>
    <dgm:cxn modelId="{3A8304B7-577B-42A3-9768-2BEA2929DC00}" type="presParOf" srcId="{AFFA2233-2251-4BA9-ACE6-7D74C9C976DC}" destId="{CB26FF5F-44E8-4103-881C-4B4AD654A8A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50778E-F1CD-47BA-8103-AEEA86147D4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zh-TW" altLang="en-US"/>
        </a:p>
      </dgm:t>
    </dgm:pt>
    <dgm:pt modelId="{02F13B08-023C-4A0A-844D-66CBDB8111BD}">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資料蒐集</a:t>
          </a:r>
          <a:r>
            <a:rPr lang="en-US" altLang="en-US"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整理和分析</a:t>
          </a:r>
        </a:p>
      </dgm:t>
    </dgm:pt>
    <dgm:pt modelId="{B47289F1-9AFA-4566-984E-621337DD1A62}" type="parTrans" cxnId="{20BACC9A-69ED-4CD1-9E90-E70E1FB62768}">
      <dgm:prSet/>
      <dgm:spPr/>
      <dgm:t>
        <a:bodyPr/>
        <a:lstStyle/>
        <a:p>
          <a:endParaRPr lang="zh-TW" altLang="en-US"/>
        </a:p>
      </dgm:t>
    </dgm:pt>
    <dgm:pt modelId="{EDAD3D5C-2210-46E6-B989-F2FE329A4B35}" type="sibTrans" cxnId="{20BACC9A-69ED-4CD1-9E90-E70E1FB62768}">
      <dgm:prSet/>
      <dgm:spPr/>
      <dgm:t>
        <a:bodyPr/>
        <a:lstStyle/>
        <a:p>
          <a:endParaRPr lang="zh-TW" altLang="en-US"/>
        </a:p>
      </dgm:t>
    </dgm:pt>
    <dgm:pt modelId="{123F8802-5175-488E-87B9-C2F4890A2A1F}">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促進思考的提問</a:t>
          </a:r>
        </a:p>
      </dgm:t>
    </dgm:pt>
    <dgm:pt modelId="{8A407C7D-0D93-4FB9-A3E3-C7B893BE6EC5}" type="parTrans" cxnId="{F9E89DD2-D761-4583-A097-4C6FCC706793}">
      <dgm:prSet/>
      <dgm:spPr/>
      <dgm:t>
        <a:bodyPr/>
        <a:lstStyle/>
        <a:p>
          <a:endParaRPr lang="zh-TW" altLang="en-US"/>
        </a:p>
      </dgm:t>
    </dgm:pt>
    <dgm:pt modelId="{5E26A710-88CF-47FD-9BD9-18E37C7C89A0}" type="sibTrans" cxnId="{F9E89DD2-D761-4583-A097-4C6FCC706793}">
      <dgm:prSet/>
      <dgm:spPr/>
      <dgm:t>
        <a:bodyPr/>
        <a:lstStyle/>
        <a:p>
          <a:endParaRPr lang="zh-TW" altLang="en-US"/>
        </a:p>
      </dgm:t>
    </dgm:pt>
    <dgm:pt modelId="{50F79667-28CF-4640-AE46-7EA8905EB384}">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小組學習和討論</a:t>
          </a:r>
        </a:p>
      </dgm:t>
    </dgm:pt>
    <dgm:pt modelId="{4458FA04-B7DE-4AC4-AC3C-7AB58A0B5B51}" type="parTrans" cxnId="{67F50662-7B94-4706-B394-B997003FAC2F}">
      <dgm:prSet/>
      <dgm:spPr/>
      <dgm:t>
        <a:bodyPr/>
        <a:lstStyle/>
        <a:p>
          <a:endParaRPr lang="zh-TW" altLang="en-US"/>
        </a:p>
      </dgm:t>
    </dgm:pt>
    <dgm:pt modelId="{9A254EC4-E3C0-4EBA-9C1D-5041523C71D4}" type="sibTrans" cxnId="{67F50662-7B94-4706-B394-B997003FAC2F}">
      <dgm:prSet/>
      <dgm:spPr/>
      <dgm:t>
        <a:bodyPr/>
        <a:lstStyle/>
        <a:p>
          <a:endParaRPr lang="zh-TW" altLang="en-US"/>
        </a:p>
      </dgm:t>
    </dgm:pt>
    <dgm:pt modelId="{757E3B43-A241-4350-9628-3AB80AF27A3A}">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科學探究與簡單實驗</a:t>
          </a:r>
        </a:p>
      </dgm:t>
    </dgm:pt>
    <dgm:pt modelId="{A9CBFE64-DFBB-4B57-9204-C9F11EAB7B15}" type="parTrans" cxnId="{ABBEACC1-1373-4BBC-96E9-A7E321714E0A}">
      <dgm:prSet/>
      <dgm:spPr/>
      <dgm:t>
        <a:bodyPr/>
        <a:lstStyle/>
        <a:p>
          <a:endParaRPr lang="zh-TW" altLang="en-US"/>
        </a:p>
      </dgm:t>
    </dgm:pt>
    <dgm:pt modelId="{A356818D-73B6-43D3-B54C-57E932B657A0}" type="sibTrans" cxnId="{ABBEACC1-1373-4BBC-96E9-A7E321714E0A}">
      <dgm:prSet/>
      <dgm:spPr/>
      <dgm:t>
        <a:bodyPr/>
        <a:lstStyle/>
        <a:p>
          <a:endParaRPr lang="zh-TW" altLang="en-US"/>
        </a:p>
      </dgm:t>
    </dgm:pt>
    <dgm:pt modelId="{E35DD89A-3ACC-447F-BF2B-6407671E831A}">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設計與製作</a:t>
          </a:r>
        </a:p>
      </dgm:t>
    </dgm:pt>
    <dgm:pt modelId="{5AD043F6-BCE6-4263-86B1-CD7866AFE42C}" type="parTrans" cxnId="{041CA193-70AB-4513-B3E1-7F8D59E067E4}">
      <dgm:prSet/>
      <dgm:spPr/>
      <dgm:t>
        <a:bodyPr/>
        <a:lstStyle/>
        <a:p>
          <a:endParaRPr lang="zh-TW" altLang="en-US"/>
        </a:p>
      </dgm:t>
    </dgm:pt>
    <dgm:pt modelId="{A3EACC45-FE30-4C1B-95BC-864C0BB136A3}" type="sibTrans" cxnId="{041CA193-70AB-4513-B3E1-7F8D59E067E4}">
      <dgm:prSet/>
      <dgm:spPr/>
      <dgm:t>
        <a:bodyPr/>
        <a:lstStyle/>
        <a:p>
          <a:endParaRPr lang="zh-TW" altLang="en-US"/>
        </a:p>
      </dgm:t>
    </dgm:pt>
    <dgm:pt modelId="{747FB531-C478-477D-A813-343AD3287C08}">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專題式學習</a:t>
          </a:r>
        </a:p>
      </dgm:t>
    </dgm:pt>
    <dgm:pt modelId="{542E4137-6937-4F6D-A7F0-94E9692971D5}" type="parTrans" cxnId="{34727A16-FEF4-4CA9-8707-6EFDA5FBD47E}">
      <dgm:prSet/>
      <dgm:spPr/>
      <dgm:t>
        <a:bodyPr/>
        <a:lstStyle/>
        <a:p>
          <a:endParaRPr lang="zh-TW" altLang="en-US"/>
        </a:p>
      </dgm:t>
    </dgm:pt>
    <dgm:pt modelId="{E250AAD2-B4CD-4142-B9F0-5CA0729C1E9D}" type="sibTrans" cxnId="{34727A16-FEF4-4CA9-8707-6EFDA5FBD47E}">
      <dgm:prSet/>
      <dgm:spPr/>
      <dgm:t>
        <a:bodyPr/>
        <a:lstStyle/>
        <a:p>
          <a:endParaRPr lang="zh-TW" altLang="en-US"/>
        </a:p>
      </dgm:t>
    </dgm:pt>
    <dgm:pt modelId="{ABDD68E6-D877-4177-917E-103FFE7F88D4}">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實地考察／戶外探索</a:t>
          </a:r>
        </a:p>
      </dgm:t>
    </dgm:pt>
    <dgm:pt modelId="{80A79B4F-6E46-4EC3-A91A-71F557EAD883}" type="parTrans" cxnId="{73291766-0B55-4B11-96A6-14F93A346E09}">
      <dgm:prSet/>
      <dgm:spPr/>
      <dgm:t>
        <a:bodyPr/>
        <a:lstStyle/>
        <a:p>
          <a:endParaRPr lang="zh-TW" altLang="en-US"/>
        </a:p>
      </dgm:t>
    </dgm:pt>
    <dgm:pt modelId="{5497014F-CC28-4738-80FE-1D034FCE935A}" type="sibTrans" cxnId="{73291766-0B55-4B11-96A6-14F93A346E09}">
      <dgm:prSet/>
      <dgm:spPr/>
      <dgm:t>
        <a:bodyPr/>
        <a:lstStyle/>
        <a:p>
          <a:endParaRPr lang="zh-TW" altLang="en-US"/>
        </a:p>
      </dgm:t>
    </dgm:pt>
    <dgm:pt modelId="{7B486E76-136D-46E9-B1A5-6494D67C9A1C}">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從閱讀中學習／跨課程閱讀</a:t>
          </a:r>
        </a:p>
      </dgm:t>
    </dgm:pt>
    <dgm:pt modelId="{6B8E6DFB-2737-4B8E-8A26-75FBA8F8269A}" type="parTrans" cxnId="{E20F31F8-A99D-422C-9D90-762B555EDD39}">
      <dgm:prSet/>
      <dgm:spPr/>
      <dgm:t>
        <a:bodyPr/>
        <a:lstStyle/>
        <a:p>
          <a:endParaRPr lang="zh-TW" altLang="en-US"/>
        </a:p>
      </dgm:t>
    </dgm:pt>
    <dgm:pt modelId="{89BDE5F7-8E5E-4B10-901F-6BB5874F28D1}" type="sibTrans" cxnId="{E20F31F8-A99D-422C-9D90-762B555EDD39}">
      <dgm:prSet/>
      <dgm:spPr/>
      <dgm:t>
        <a:bodyPr/>
        <a:lstStyle/>
        <a:p>
          <a:endParaRPr lang="zh-TW" altLang="en-US"/>
        </a:p>
      </dgm:t>
    </dgm:pt>
    <dgm:pt modelId="{7D433A58-A33B-4DD3-8F20-532A624F0A7C}">
      <dgm:prSet phldrT="[文字]" custT="1"/>
      <dgm:spPr>
        <a:ln>
          <a:solidFill>
            <a:srgbClr val="CC34B6"/>
          </a:solidFill>
        </a:ln>
      </dgm:spPr>
      <dgm:t>
        <a:bodyPr/>
        <a:lstStyle/>
        <a:p>
          <a:r>
            <a:rPr lang="zh-TW" altLang="en-US" sz="2400" dirty="0">
              <a:latin typeface="微軟正黑體" panose="020B0604030504040204" pitchFamily="34" charset="-120"/>
              <a:ea typeface="微軟正黑體" panose="020B0604030504040204" pitchFamily="34" charset="-120"/>
            </a:rPr>
            <a:t>運用資訊科技進行學習</a:t>
          </a:r>
        </a:p>
      </dgm:t>
    </dgm:pt>
    <dgm:pt modelId="{6FD1BF80-3B80-48A8-9508-4AB318C46867}" type="parTrans" cxnId="{5E4310F4-D03A-421A-80BB-CA9E6AD5F67C}">
      <dgm:prSet/>
      <dgm:spPr/>
      <dgm:t>
        <a:bodyPr/>
        <a:lstStyle/>
        <a:p>
          <a:endParaRPr lang="zh-TW" altLang="en-US"/>
        </a:p>
      </dgm:t>
    </dgm:pt>
    <dgm:pt modelId="{FEF88B55-36BD-42CA-958B-E38C42136FC3}" type="sibTrans" cxnId="{5E4310F4-D03A-421A-80BB-CA9E6AD5F67C}">
      <dgm:prSet/>
      <dgm:spPr/>
      <dgm:t>
        <a:bodyPr/>
        <a:lstStyle/>
        <a:p>
          <a:endParaRPr lang="zh-TW" altLang="en-US"/>
        </a:p>
      </dgm:t>
    </dgm:pt>
    <dgm:pt modelId="{F034C5D1-EE30-40DC-836C-539D9A32EE4C}" type="pres">
      <dgm:prSet presAssocID="{D050778E-F1CD-47BA-8103-AEEA86147D4B}" presName="diagram" presStyleCnt="0">
        <dgm:presLayoutVars>
          <dgm:dir/>
          <dgm:resizeHandles val="exact"/>
        </dgm:presLayoutVars>
      </dgm:prSet>
      <dgm:spPr/>
    </dgm:pt>
    <dgm:pt modelId="{177E5EEB-C50C-41B8-856E-90AD9CD39FBD}" type="pres">
      <dgm:prSet presAssocID="{02F13B08-023C-4A0A-844D-66CBDB8111BD}" presName="node" presStyleLbl="node1" presStyleIdx="0" presStyleCnt="9">
        <dgm:presLayoutVars>
          <dgm:bulletEnabled val="1"/>
        </dgm:presLayoutVars>
      </dgm:prSet>
      <dgm:spPr/>
    </dgm:pt>
    <dgm:pt modelId="{8ACED140-CB68-47A2-B15A-512D8DACF069}" type="pres">
      <dgm:prSet presAssocID="{EDAD3D5C-2210-46E6-B989-F2FE329A4B35}" presName="sibTrans" presStyleCnt="0"/>
      <dgm:spPr/>
    </dgm:pt>
    <dgm:pt modelId="{05A766CB-17C8-497F-BD3B-DE121B9B35C8}" type="pres">
      <dgm:prSet presAssocID="{123F8802-5175-488E-87B9-C2F4890A2A1F}" presName="node" presStyleLbl="node1" presStyleIdx="1" presStyleCnt="9">
        <dgm:presLayoutVars>
          <dgm:bulletEnabled val="1"/>
        </dgm:presLayoutVars>
      </dgm:prSet>
      <dgm:spPr/>
    </dgm:pt>
    <dgm:pt modelId="{B816FE54-A6C0-47E2-8870-9DD84E7E3B17}" type="pres">
      <dgm:prSet presAssocID="{5E26A710-88CF-47FD-9BD9-18E37C7C89A0}" presName="sibTrans" presStyleCnt="0"/>
      <dgm:spPr/>
    </dgm:pt>
    <dgm:pt modelId="{D87AEB9F-5519-442C-9676-AF9B392218A2}" type="pres">
      <dgm:prSet presAssocID="{50F79667-28CF-4640-AE46-7EA8905EB384}" presName="node" presStyleLbl="node1" presStyleIdx="2" presStyleCnt="9">
        <dgm:presLayoutVars>
          <dgm:bulletEnabled val="1"/>
        </dgm:presLayoutVars>
      </dgm:prSet>
      <dgm:spPr/>
    </dgm:pt>
    <dgm:pt modelId="{08A929B6-CEEB-4E7D-A3D9-E090B81F4417}" type="pres">
      <dgm:prSet presAssocID="{9A254EC4-E3C0-4EBA-9C1D-5041523C71D4}" presName="sibTrans" presStyleCnt="0"/>
      <dgm:spPr/>
    </dgm:pt>
    <dgm:pt modelId="{F49332DB-4E68-4A4D-A5C0-AB78EC1CD603}" type="pres">
      <dgm:prSet presAssocID="{757E3B43-A241-4350-9628-3AB80AF27A3A}" presName="node" presStyleLbl="node1" presStyleIdx="3" presStyleCnt="9">
        <dgm:presLayoutVars>
          <dgm:bulletEnabled val="1"/>
        </dgm:presLayoutVars>
      </dgm:prSet>
      <dgm:spPr/>
    </dgm:pt>
    <dgm:pt modelId="{1C312A1F-8FE6-481F-A2F8-D9B4A8D1C02B}" type="pres">
      <dgm:prSet presAssocID="{A356818D-73B6-43D3-B54C-57E932B657A0}" presName="sibTrans" presStyleCnt="0"/>
      <dgm:spPr/>
    </dgm:pt>
    <dgm:pt modelId="{9E92B6D7-D503-4FAA-BB93-0A99AEF06513}" type="pres">
      <dgm:prSet presAssocID="{E35DD89A-3ACC-447F-BF2B-6407671E831A}" presName="node" presStyleLbl="node1" presStyleIdx="4" presStyleCnt="9">
        <dgm:presLayoutVars>
          <dgm:bulletEnabled val="1"/>
        </dgm:presLayoutVars>
      </dgm:prSet>
      <dgm:spPr/>
    </dgm:pt>
    <dgm:pt modelId="{9DDFABA1-0138-4586-BA56-64A176883778}" type="pres">
      <dgm:prSet presAssocID="{A3EACC45-FE30-4C1B-95BC-864C0BB136A3}" presName="sibTrans" presStyleCnt="0"/>
      <dgm:spPr/>
    </dgm:pt>
    <dgm:pt modelId="{2EFA6CD1-60F4-4E94-9FFF-CB3973FC9FEE}" type="pres">
      <dgm:prSet presAssocID="{747FB531-C478-477D-A813-343AD3287C08}" presName="node" presStyleLbl="node1" presStyleIdx="5" presStyleCnt="9">
        <dgm:presLayoutVars>
          <dgm:bulletEnabled val="1"/>
        </dgm:presLayoutVars>
      </dgm:prSet>
      <dgm:spPr/>
    </dgm:pt>
    <dgm:pt modelId="{658F393F-FA63-496B-96BA-388F6DF68E08}" type="pres">
      <dgm:prSet presAssocID="{E250AAD2-B4CD-4142-B9F0-5CA0729C1E9D}" presName="sibTrans" presStyleCnt="0"/>
      <dgm:spPr/>
    </dgm:pt>
    <dgm:pt modelId="{DC65D642-97BF-4D52-9A28-D799B75B6CED}" type="pres">
      <dgm:prSet presAssocID="{ABDD68E6-D877-4177-917E-103FFE7F88D4}" presName="node" presStyleLbl="node1" presStyleIdx="6" presStyleCnt="9">
        <dgm:presLayoutVars>
          <dgm:bulletEnabled val="1"/>
        </dgm:presLayoutVars>
      </dgm:prSet>
      <dgm:spPr/>
    </dgm:pt>
    <dgm:pt modelId="{32F6E136-91C9-40D8-A67F-E9BA5EFA3CD6}" type="pres">
      <dgm:prSet presAssocID="{5497014F-CC28-4738-80FE-1D034FCE935A}" presName="sibTrans" presStyleCnt="0"/>
      <dgm:spPr/>
    </dgm:pt>
    <dgm:pt modelId="{67F3CAD1-1C5A-471E-AC54-9D7B98D97AA8}" type="pres">
      <dgm:prSet presAssocID="{7B486E76-136D-46E9-B1A5-6494D67C9A1C}" presName="node" presStyleLbl="node1" presStyleIdx="7" presStyleCnt="9">
        <dgm:presLayoutVars>
          <dgm:bulletEnabled val="1"/>
        </dgm:presLayoutVars>
      </dgm:prSet>
      <dgm:spPr/>
    </dgm:pt>
    <dgm:pt modelId="{FD97D500-FAF6-4FA2-ACF0-6401E48E73B6}" type="pres">
      <dgm:prSet presAssocID="{89BDE5F7-8E5E-4B10-901F-6BB5874F28D1}" presName="sibTrans" presStyleCnt="0"/>
      <dgm:spPr/>
    </dgm:pt>
    <dgm:pt modelId="{78F6EA68-FAA9-415C-9589-EE0DC6E63D81}" type="pres">
      <dgm:prSet presAssocID="{7D433A58-A33B-4DD3-8F20-532A624F0A7C}" presName="node" presStyleLbl="node1" presStyleIdx="8" presStyleCnt="9">
        <dgm:presLayoutVars>
          <dgm:bulletEnabled val="1"/>
        </dgm:presLayoutVars>
      </dgm:prSet>
      <dgm:spPr/>
    </dgm:pt>
  </dgm:ptLst>
  <dgm:cxnLst>
    <dgm:cxn modelId="{43077409-FF72-400F-A588-55CFFB138E63}" type="presOf" srcId="{7D433A58-A33B-4DD3-8F20-532A624F0A7C}" destId="{78F6EA68-FAA9-415C-9589-EE0DC6E63D81}" srcOrd="0" destOrd="0" presId="urn:microsoft.com/office/officeart/2005/8/layout/default"/>
    <dgm:cxn modelId="{34727A16-FEF4-4CA9-8707-6EFDA5FBD47E}" srcId="{D050778E-F1CD-47BA-8103-AEEA86147D4B}" destId="{747FB531-C478-477D-A813-343AD3287C08}" srcOrd="5" destOrd="0" parTransId="{542E4137-6937-4F6D-A7F0-94E9692971D5}" sibTransId="{E250AAD2-B4CD-4142-B9F0-5CA0729C1E9D}"/>
    <dgm:cxn modelId="{86C93A1B-71A9-4538-B4E0-47242FA49C11}" type="presOf" srcId="{757E3B43-A241-4350-9628-3AB80AF27A3A}" destId="{F49332DB-4E68-4A4D-A5C0-AB78EC1CD603}" srcOrd="0" destOrd="0" presId="urn:microsoft.com/office/officeart/2005/8/layout/default"/>
    <dgm:cxn modelId="{796F8533-5F3D-43D1-99FE-6D941F054982}" type="presOf" srcId="{123F8802-5175-488E-87B9-C2F4890A2A1F}" destId="{05A766CB-17C8-497F-BD3B-DE121B9B35C8}" srcOrd="0" destOrd="0" presId="urn:microsoft.com/office/officeart/2005/8/layout/default"/>
    <dgm:cxn modelId="{67F50662-7B94-4706-B394-B997003FAC2F}" srcId="{D050778E-F1CD-47BA-8103-AEEA86147D4B}" destId="{50F79667-28CF-4640-AE46-7EA8905EB384}" srcOrd="2" destOrd="0" parTransId="{4458FA04-B7DE-4AC4-AC3C-7AB58A0B5B51}" sibTransId="{9A254EC4-E3C0-4EBA-9C1D-5041523C71D4}"/>
    <dgm:cxn modelId="{73291766-0B55-4B11-96A6-14F93A346E09}" srcId="{D050778E-F1CD-47BA-8103-AEEA86147D4B}" destId="{ABDD68E6-D877-4177-917E-103FFE7F88D4}" srcOrd="6" destOrd="0" parTransId="{80A79B4F-6E46-4EC3-A91A-71F557EAD883}" sibTransId="{5497014F-CC28-4738-80FE-1D034FCE935A}"/>
    <dgm:cxn modelId="{A967A548-2200-41E1-B324-21C29EABE7AF}" type="presOf" srcId="{02F13B08-023C-4A0A-844D-66CBDB8111BD}" destId="{177E5EEB-C50C-41B8-856E-90AD9CD39FBD}" srcOrd="0" destOrd="0" presId="urn:microsoft.com/office/officeart/2005/8/layout/default"/>
    <dgm:cxn modelId="{47DF064C-DF7A-4A7C-9927-84B9C1552C64}" type="presOf" srcId="{50F79667-28CF-4640-AE46-7EA8905EB384}" destId="{D87AEB9F-5519-442C-9676-AF9B392218A2}" srcOrd="0" destOrd="0" presId="urn:microsoft.com/office/officeart/2005/8/layout/default"/>
    <dgm:cxn modelId="{2A673183-56B8-4E9A-88D1-A464492E290F}" type="presOf" srcId="{7B486E76-136D-46E9-B1A5-6494D67C9A1C}" destId="{67F3CAD1-1C5A-471E-AC54-9D7B98D97AA8}" srcOrd="0" destOrd="0" presId="urn:microsoft.com/office/officeart/2005/8/layout/default"/>
    <dgm:cxn modelId="{041CA193-70AB-4513-B3E1-7F8D59E067E4}" srcId="{D050778E-F1CD-47BA-8103-AEEA86147D4B}" destId="{E35DD89A-3ACC-447F-BF2B-6407671E831A}" srcOrd="4" destOrd="0" parTransId="{5AD043F6-BCE6-4263-86B1-CD7866AFE42C}" sibTransId="{A3EACC45-FE30-4C1B-95BC-864C0BB136A3}"/>
    <dgm:cxn modelId="{20BACC9A-69ED-4CD1-9E90-E70E1FB62768}" srcId="{D050778E-F1CD-47BA-8103-AEEA86147D4B}" destId="{02F13B08-023C-4A0A-844D-66CBDB8111BD}" srcOrd="0" destOrd="0" parTransId="{B47289F1-9AFA-4566-984E-621337DD1A62}" sibTransId="{EDAD3D5C-2210-46E6-B989-F2FE329A4B35}"/>
    <dgm:cxn modelId="{69E799A3-1C03-4BDF-95D9-A7F8B993E090}" type="presOf" srcId="{E35DD89A-3ACC-447F-BF2B-6407671E831A}" destId="{9E92B6D7-D503-4FAA-BB93-0A99AEF06513}" srcOrd="0" destOrd="0" presId="urn:microsoft.com/office/officeart/2005/8/layout/default"/>
    <dgm:cxn modelId="{4AB129B7-933E-4CF0-A8A4-1A6892D6A778}" type="presOf" srcId="{D050778E-F1CD-47BA-8103-AEEA86147D4B}" destId="{F034C5D1-EE30-40DC-836C-539D9A32EE4C}" srcOrd="0" destOrd="0" presId="urn:microsoft.com/office/officeart/2005/8/layout/default"/>
    <dgm:cxn modelId="{ABBEACC1-1373-4BBC-96E9-A7E321714E0A}" srcId="{D050778E-F1CD-47BA-8103-AEEA86147D4B}" destId="{757E3B43-A241-4350-9628-3AB80AF27A3A}" srcOrd="3" destOrd="0" parTransId="{A9CBFE64-DFBB-4B57-9204-C9F11EAB7B15}" sibTransId="{A356818D-73B6-43D3-B54C-57E932B657A0}"/>
    <dgm:cxn modelId="{F9E89DD2-D761-4583-A097-4C6FCC706793}" srcId="{D050778E-F1CD-47BA-8103-AEEA86147D4B}" destId="{123F8802-5175-488E-87B9-C2F4890A2A1F}" srcOrd="1" destOrd="0" parTransId="{8A407C7D-0D93-4FB9-A3E3-C7B893BE6EC5}" sibTransId="{5E26A710-88CF-47FD-9BD9-18E37C7C89A0}"/>
    <dgm:cxn modelId="{37D7B2DF-26D4-421F-B398-67EF711CEE1F}" type="presOf" srcId="{ABDD68E6-D877-4177-917E-103FFE7F88D4}" destId="{DC65D642-97BF-4D52-9A28-D799B75B6CED}" srcOrd="0" destOrd="0" presId="urn:microsoft.com/office/officeart/2005/8/layout/default"/>
    <dgm:cxn modelId="{5E4310F4-D03A-421A-80BB-CA9E6AD5F67C}" srcId="{D050778E-F1CD-47BA-8103-AEEA86147D4B}" destId="{7D433A58-A33B-4DD3-8F20-532A624F0A7C}" srcOrd="8" destOrd="0" parTransId="{6FD1BF80-3B80-48A8-9508-4AB318C46867}" sibTransId="{FEF88B55-36BD-42CA-958B-E38C42136FC3}"/>
    <dgm:cxn modelId="{E20F31F8-A99D-422C-9D90-762B555EDD39}" srcId="{D050778E-F1CD-47BA-8103-AEEA86147D4B}" destId="{7B486E76-136D-46E9-B1A5-6494D67C9A1C}" srcOrd="7" destOrd="0" parTransId="{6B8E6DFB-2737-4B8E-8A26-75FBA8F8269A}" sibTransId="{89BDE5F7-8E5E-4B10-901F-6BB5874F28D1}"/>
    <dgm:cxn modelId="{EDF636FE-D21F-4DDE-B847-F2E893337612}" type="presOf" srcId="{747FB531-C478-477D-A813-343AD3287C08}" destId="{2EFA6CD1-60F4-4E94-9FFF-CB3973FC9FEE}" srcOrd="0" destOrd="0" presId="urn:microsoft.com/office/officeart/2005/8/layout/default"/>
    <dgm:cxn modelId="{57307703-1FCA-4F3A-BC34-36E05903471B}" type="presParOf" srcId="{F034C5D1-EE30-40DC-836C-539D9A32EE4C}" destId="{177E5EEB-C50C-41B8-856E-90AD9CD39FBD}" srcOrd="0" destOrd="0" presId="urn:microsoft.com/office/officeart/2005/8/layout/default"/>
    <dgm:cxn modelId="{0BE5EFC4-1CBC-4D42-BE91-8F02F0270A95}" type="presParOf" srcId="{F034C5D1-EE30-40DC-836C-539D9A32EE4C}" destId="{8ACED140-CB68-47A2-B15A-512D8DACF069}" srcOrd="1" destOrd="0" presId="urn:microsoft.com/office/officeart/2005/8/layout/default"/>
    <dgm:cxn modelId="{F1518DFC-DE62-44BE-AA3F-707F5A16DA85}" type="presParOf" srcId="{F034C5D1-EE30-40DC-836C-539D9A32EE4C}" destId="{05A766CB-17C8-497F-BD3B-DE121B9B35C8}" srcOrd="2" destOrd="0" presId="urn:microsoft.com/office/officeart/2005/8/layout/default"/>
    <dgm:cxn modelId="{DE5CC5F5-B9F3-4E70-99AA-8F121A8D17F3}" type="presParOf" srcId="{F034C5D1-EE30-40DC-836C-539D9A32EE4C}" destId="{B816FE54-A6C0-47E2-8870-9DD84E7E3B17}" srcOrd="3" destOrd="0" presId="urn:microsoft.com/office/officeart/2005/8/layout/default"/>
    <dgm:cxn modelId="{3F54EEC4-C92F-4E23-BE61-0FF4E09016B9}" type="presParOf" srcId="{F034C5D1-EE30-40DC-836C-539D9A32EE4C}" destId="{D87AEB9F-5519-442C-9676-AF9B392218A2}" srcOrd="4" destOrd="0" presId="urn:microsoft.com/office/officeart/2005/8/layout/default"/>
    <dgm:cxn modelId="{B7C407D4-D638-4C3A-BB93-CE5B8F715C27}" type="presParOf" srcId="{F034C5D1-EE30-40DC-836C-539D9A32EE4C}" destId="{08A929B6-CEEB-4E7D-A3D9-E090B81F4417}" srcOrd="5" destOrd="0" presId="urn:microsoft.com/office/officeart/2005/8/layout/default"/>
    <dgm:cxn modelId="{7B20E9EA-2CB3-4645-BDF2-9665320E4F29}" type="presParOf" srcId="{F034C5D1-EE30-40DC-836C-539D9A32EE4C}" destId="{F49332DB-4E68-4A4D-A5C0-AB78EC1CD603}" srcOrd="6" destOrd="0" presId="urn:microsoft.com/office/officeart/2005/8/layout/default"/>
    <dgm:cxn modelId="{53FECDD6-7EB1-420D-8021-3D599A8CD63F}" type="presParOf" srcId="{F034C5D1-EE30-40DC-836C-539D9A32EE4C}" destId="{1C312A1F-8FE6-481F-A2F8-D9B4A8D1C02B}" srcOrd="7" destOrd="0" presId="urn:microsoft.com/office/officeart/2005/8/layout/default"/>
    <dgm:cxn modelId="{ED1E2C58-EF28-4A19-9D5B-8F04228ACE67}" type="presParOf" srcId="{F034C5D1-EE30-40DC-836C-539D9A32EE4C}" destId="{9E92B6D7-D503-4FAA-BB93-0A99AEF06513}" srcOrd="8" destOrd="0" presId="urn:microsoft.com/office/officeart/2005/8/layout/default"/>
    <dgm:cxn modelId="{85AB53BF-A733-4643-9E95-0AB081D061FC}" type="presParOf" srcId="{F034C5D1-EE30-40DC-836C-539D9A32EE4C}" destId="{9DDFABA1-0138-4586-BA56-64A176883778}" srcOrd="9" destOrd="0" presId="urn:microsoft.com/office/officeart/2005/8/layout/default"/>
    <dgm:cxn modelId="{6F9573CC-76D3-419E-93A0-038FC0636F7D}" type="presParOf" srcId="{F034C5D1-EE30-40DC-836C-539D9A32EE4C}" destId="{2EFA6CD1-60F4-4E94-9FFF-CB3973FC9FEE}" srcOrd="10" destOrd="0" presId="urn:microsoft.com/office/officeart/2005/8/layout/default"/>
    <dgm:cxn modelId="{6085D1B5-60E1-4E61-BA92-B90E60D6B172}" type="presParOf" srcId="{F034C5D1-EE30-40DC-836C-539D9A32EE4C}" destId="{658F393F-FA63-496B-96BA-388F6DF68E08}" srcOrd="11" destOrd="0" presId="urn:microsoft.com/office/officeart/2005/8/layout/default"/>
    <dgm:cxn modelId="{FE3CDB8A-D8C9-4284-B06F-A7A08ED4169E}" type="presParOf" srcId="{F034C5D1-EE30-40DC-836C-539D9A32EE4C}" destId="{DC65D642-97BF-4D52-9A28-D799B75B6CED}" srcOrd="12" destOrd="0" presId="urn:microsoft.com/office/officeart/2005/8/layout/default"/>
    <dgm:cxn modelId="{4FA23FEE-41B0-4B57-AED7-95E9BF3806E8}" type="presParOf" srcId="{F034C5D1-EE30-40DC-836C-539D9A32EE4C}" destId="{32F6E136-91C9-40D8-A67F-E9BA5EFA3CD6}" srcOrd="13" destOrd="0" presId="urn:microsoft.com/office/officeart/2005/8/layout/default"/>
    <dgm:cxn modelId="{20697589-4645-4432-862C-04CB23FD6408}" type="presParOf" srcId="{F034C5D1-EE30-40DC-836C-539D9A32EE4C}" destId="{67F3CAD1-1C5A-471E-AC54-9D7B98D97AA8}" srcOrd="14" destOrd="0" presId="urn:microsoft.com/office/officeart/2005/8/layout/default"/>
    <dgm:cxn modelId="{195FFCAB-918D-4250-B1E6-6E53081C6458}" type="presParOf" srcId="{F034C5D1-EE30-40DC-836C-539D9A32EE4C}" destId="{FD97D500-FAF6-4FA2-ACF0-6401E48E73B6}" srcOrd="15" destOrd="0" presId="urn:microsoft.com/office/officeart/2005/8/layout/default"/>
    <dgm:cxn modelId="{0407821E-AE21-4FB8-8E33-B61611F5E0F3}" type="presParOf" srcId="{F034C5D1-EE30-40DC-836C-539D9A32EE4C}" destId="{78F6EA68-FAA9-415C-9589-EE0DC6E63D81}" srcOrd="1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11FB6DB-48C5-4870-8907-E75C23020D4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zh-TW" altLang="en-US"/>
        </a:p>
      </dgm:t>
    </dgm:pt>
    <dgm:pt modelId="{115A000E-8B13-4E7F-82E9-7A8CB0248E42}">
      <dgm:prSet phldrT="[文字]" custT="1"/>
      <dgm:spPr/>
      <dgm:t>
        <a:bodyPr/>
        <a:lstStyle/>
        <a:p>
          <a:r>
            <a:rPr lang="zh-TW" altLang="en-US" sz="1900" b="1" dirty="0">
              <a:latin typeface="微軟正黑體" panose="020B0604030504040204" pitchFamily="34" charset="-120"/>
              <a:ea typeface="微軟正黑體" panose="020B0604030504040204" pitchFamily="34" charset="-120"/>
            </a:rPr>
            <a:t>提供合適的工具、設備或科技，使任務的某些部分較易完成</a:t>
          </a:r>
          <a:endParaRPr lang="zh-TW" altLang="en-US" sz="1900" b="1" dirty="0"/>
        </a:p>
      </dgm:t>
    </dgm:pt>
    <dgm:pt modelId="{F871BA93-E286-469E-86A2-7CE27B9C0989}" type="parTrans" cxnId="{1943CEE0-7BA4-4C2A-B007-3106EC0237CB}">
      <dgm:prSet/>
      <dgm:spPr/>
      <dgm:t>
        <a:bodyPr/>
        <a:lstStyle/>
        <a:p>
          <a:endParaRPr lang="zh-TW" altLang="en-US" b="1"/>
        </a:p>
      </dgm:t>
    </dgm:pt>
    <dgm:pt modelId="{A11820A3-8407-4407-A417-9E4332199EC2}" type="sibTrans" cxnId="{1943CEE0-7BA4-4C2A-B007-3106EC0237CB}">
      <dgm:prSet/>
      <dgm:spPr/>
      <dgm:t>
        <a:bodyPr/>
        <a:lstStyle/>
        <a:p>
          <a:endParaRPr lang="zh-TW" altLang="en-US" b="1"/>
        </a:p>
      </dgm:t>
    </dgm:pt>
    <dgm:pt modelId="{65A64BC3-04AD-4CFD-B5D3-47649E52CD2D}">
      <dgm:prSet custT="1"/>
      <dgm:spPr/>
      <dgm:t>
        <a:bodyPr/>
        <a:lstStyle/>
        <a:p>
          <a:r>
            <a:rPr lang="zh-TW" altLang="en-US" sz="1900" b="1" dirty="0">
              <a:latin typeface="微軟正黑體" panose="020B0604030504040204" pitchFamily="34" charset="-120"/>
              <a:ea typeface="微軟正黑體" panose="020B0604030504040204" pitchFamily="34" charset="-120"/>
            </a:rPr>
            <a:t>示範正確運用工具的方法</a:t>
          </a:r>
        </a:p>
      </dgm:t>
    </dgm:pt>
    <dgm:pt modelId="{62E16932-8A92-49C8-B9E2-34598B8640E4}" type="parTrans" cxnId="{2569A5A8-105A-42DC-94D4-B112207E931B}">
      <dgm:prSet/>
      <dgm:spPr/>
      <dgm:t>
        <a:bodyPr/>
        <a:lstStyle/>
        <a:p>
          <a:endParaRPr lang="zh-TW" altLang="en-US" b="1"/>
        </a:p>
      </dgm:t>
    </dgm:pt>
    <dgm:pt modelId="{C3BBC62D-B579-4A22-AE55-02EE1C1149CB}" type="sibTrans" cxnId="{2569A5A8-105A-42DC-94D4-B112207E931B}">
      <dgm:prSet/>
      <dgm:spPr/>
      <dgm:t>
        <a:bodyPr/>
        <a:lstStyle/>
        <a:p>
          <a:endParaRPr lang="zh-TW" altLang="en-US" b="1"/>
        </a:p>
      </dgm:t>
    </dgm:pt>
    <dgm:pt modelId="{3AEECC13-5503-4D47-B43D-91FA424DE444}">
      <dgm:prSet custT="1"/>
      <dgm:spPr/>
      <dgm:t>
        <a:bodyPr/>
        <a:lstStyle/>
        <a:p>
          <a:r>
            <a:rPr lang="zh-TW" altLang="en-US" sz="1900" b="1" dirty="0">
              <a:latin typeface="微軟正黑體" panose="020B0604030504040204" pitchFamily="34" charset="-120"/>
              <a:ea typeface="微軟正黑體" panose="020B0604030504040204" pitchFamily="34" charset="-120"/>
            </a:rPr>
            <a:t>把複雜的任務分割為數個較易掌握的任務</a:t>
          </a:r>
        </a:p>
      </dgm:t>
    </dgm:pt>
    <dgm:pt modelId="{C902D56B-7433-4785-918C-E099C619577A}" type="parTrans" cxnId="{A3902E94-562D-4BA2-885D-9201C77419F1}">
      <dgm:prSet/>
      <dgm:spPr/>
      <dgm:t>
        <a:bodyPr/>
        <a:lstStyle/>
        <a:p>
          <a:endParaRPr lang="zh-TW" altLang="en-US" b="1"/>
        </a:p>
      </dgm:t>
    </dgm:pt>
    <dgm:pt modelId="{5F63C82C-9EAC-42A8-8BB3-FD03E749DCEB}" type="sibTrans" cxnId="{A3902E94-562D-4BA2-885D-9201C77419F1}">
      <dgm:prSet/>
      <dgm:spPr/>
      <dgm:t>
        <a:bodyPr/>
        <a:lstStyle/>
        <a:p>
          <a:endParaRPr lang="zh-TW" altLang="en-US" b="1"/>
        </a:p>
      </dgm:t>
    </dgm:pt>
    <dgm:pt modelId="{9DAD81A4-2D33-4436-A2A1-2DB4B7BACD2C}">
      <dgm:prSet custT="1"/>
      <dgm:spPr/>
      <dgm:t>
        <a:bodyPr/>
        <a:lstStyle/>
        <a:p>
          <a:r>
            <a:rPr lang="zh-TW" altLang="en-US" sz="1900" b="1" dirty="0">
              <a:latin typeface="微軟正黑體" panose="020B0604030504040204" pitchFamily="34" charset="-120"/>
              <a:ea typeface="微軟正黑體" panose="020B0604030504040204" pitchFamily="34" charset="-120"/>
            </a:rPr>
            <a:t>鼓勵學生運用較有效的方式（例如不同的思維工具）思考</a:t>
          </a:r>
        </a:p>
      </dgm:t>
    </dgm:pt>
    <dgm:pt modelId="{95ADE632-F0C5-44DD-A206-1E7B3A6459B5}" type="parTrans" cxnId="{D57DC4C5-3FC2-4802-9337-FE5B9E33A2BE}">
      <dgm:prSet/>
      <dgm:spPr/>
      <dgm:t>
        <a:bodyPr/>
        <a:lstStyle/>
        <a:p>
          <a:endParaRPr lang="zh-TW" altLang="en-US" b="1"/>
        </a:p>
      </dgm:t>
    </dgm:pt>
    <dgm:pt modelId="{99266B2C-621C-4011-9092-B894C6C1244F}" type="sibTrans" cxnId="{D57DC4C5-3FC2-4802-9337-FE5B9E33A2BE}">
      <dgm:prSet/>
      <dgm:spPr/>
      <dgm:t>
        <a:bodyPr/>
        <a:lstStyle/>
        <a:p>
          <a:endParaRPr lang="zh-TW" altLang="en-US" b="1"/>
        </a:p>
      </dgm:t>
    </dgm:pt>
    <dgm:pt modelId="{F25DF72B-F3D9-4E0D-85D3-A6103DBC29EB}">
      <dgm:prSet custT="1"/>
      <dgm:spPr/>
      <dgm:t>
        <a:bodyPr/>
        <a:lstStyle/>
        <a:p>
          <a:r>
            <a:rPr lang="zh-TW" altLang="en-US" sz="1900" b="1" dirty="0">
              <a:latin typeface="微軟正黑體" panose="020B0604030504040204" pitchFamily="34" charset="-120"/>
              <a:ea typeface="微軟正黑體" panose="020B0604030504040204" pitchFamily="34" charset="-120"/>
            </a:rPr>
            <a:t>維持學生的動機，直至他們完成任務</a:t>
          </a:r>
        </a:p>
      </dgm:t>
    </dgm:pt>
    <dgm:pt modelId="{15943B6B-A3FE-4828-8F2B-7F728E748B8C}" type="parTrans" cxnId="{A61B7525-240D-43F4-A07E-A4224FAE0CB2}">
      <dgm:prSet/>
      <dgm:spPr/>
      <dgm:t>
        <a:bodyPr/>
        <a:lstStyle/>
        <a:p>
          <a:endParaRPr lang="zh-TW" altLang="en-US" b="1"/>
        </a:p>
      </dgm:t>
    </dgm:pt>
    <dgm:pt modelId="{E183982F-98FD-4DF3-99B7-15405D00ED32}" type="sibTrans" cxnId="{A61B7525-240D-43F4-A07E-A4224FAE0CB2}">
      <dgm:prSet/>
      <dgm:spPr/>
      <dgm:t>
        <a:bodyPr/>
        <a:lstStyle/>
        <a:p>
          <a:endParaRPr lang="zh-TW" altLang="en-US" b="1"/>
        </a:p>
      </dgm:t>
    </dgm:pt>
    <dgm:pt modelId="{407F8BC7-5E86-4A3B-AD82-7446C862FAC7}">
      <dgm:prSet custT="1"/>
      <dgm:spPr/>
      <dgm:t>
        <a:bodyPr/>
        <a:lstStyle/>
        <a:p>
          <a:r>
            <a:rPr lang="zh-TW" altLang="en-US" sz="1900" b="1" dirty="0">
              <a:latin typeface="微軟正黑體" panose="020B0604030504040204" pitchFamily="34" charset="-120"/>
              <a:ea typeface="微軟正黑體" panose="020B0604030504040204" pitchFamily="34" charset="-120"/>
            </a:rPr>
            <a:t>給予有助完成任務的明確指示</a:t>
          </a:r>
        </a:p>
      </dgm:t>
    </dgm:pt>
    <dgm:pt modelId="{E18A1CAC-0435-47BC-A3BD-1C6190DF7CD1}" type="parTrans" cxnId="{ABE5EA7D-C221-4B89-8D9C-09B308D0F565}">
      <dgm:prSet/>
      <dgm:spPr/>
      <dgm:t>
        <a:bodyPr/>
        <a:lstStyle/>
        <a:p>
          <a:endParaRPr lang="zh-TW" altLang="en-US" b="1"/>
        </a:p>
      </dgm:t>
    </dgm:pt>
    <dgm:pt modelId="{07BA5720-41BE-4DD0-AF90-60AA6874A472}" type="sibTrans" cxnId="{ABE5EA7D-C221-4B89-8D9C-09B308D0F565}">
      <dgm:prSet/>
      <dgm:spPr/>
      <dgm:t>
        <a:bodyPr/>
        <a:lstStyle/>
        <a:p>
          <a:endParaRPr lang="zh-TW" altLang="en-US" b="1"/>
        </a:p>
      </dgm:t>
    </dgm:pt>
    <dgm:pt modelId="{889FC0D1-E36A-4550-A524-B075CE996BFC}">
      <dgm:prSet custT="1"/>
      <dgm:spPr/>
      <dgm:t>
        <a:bodyPr/>
        <a:lstStyle/>
        <a:p>
          <a:r>
            <a:rPr lang="zh-TW" altLang="en-US" sz="1900" b="1" dirty="0">
              <a:latin typeface="微軟正黑體" panose="020B0604030504040204" pitchFamily="34" charset="-120"/>
              <a:ea typeface="微軟正黑體" panose="020B0604030504040204" pitchFamily="34" charset="-120"/>
            </a:rPr>
            <a:t>適時就學生的學習進程給予回饋</a:t>
          </a:r>
        </a:p>
      </dgm:t>
    </dgm:pt>
    <dgm:pt modelId="{B92A5CDD-0D8B-4ECB-BDFD-E25B8F932D6C}" type="parTrans" cxnId="{7BC353CA-BA30-49B7-B505-0AB547EDAC95}">
      <dgm:prSet/>
      <dgm:spPr/>
      <dgm:t>
        <a:bodyPr/>
        <a:lstStyle/>
        <a:p>
          <a:endParaRPr lang="zh-TW" altLang="en-US" b="1"/>
        </a:p>
      </dgm:t>
    </dgm:pt>
    <dgm:pt modelId="{8AA2AE9A-0D1B-499A-B92D-1FAF7AE054C9}" type="sibTrans" cxnId="{7BC353CA-BA30-49B7-B505-0AB547EDAC95}">
      <dgm:prSet/>
      <dgm:spPr/>
      <dgm:t>
        <a:bodyPr/>
        <a:lstStyle/>
        <a:p>
          <a:endParaRPr lang="zh-TW" altLang="en-US" b="1"/>
        </a:p>
      </dgm:t>
    </dgm:pt>
    <dgm:pt modelId="{A1F6FF8F-0A67-43A8-B9B0-98BD333DD36D}" type="pres">
      <dgm:prSet presAssocID="{C11FB6DB-48C5-4870-8907-E75C23020D4D}" presName="diagram" presStyleCnt="0">
        <dgm:presLayoutVars>
          <dgm:dir/>
          <dgm:resizeHandles val="exact"/>
        </dgm:presLayoutVars>
      </dgm:prSet>
      <dgm:spPr/>
    </dgm:pt>
    <dgm:pt modelId="{85477116-7933-494F-BD29-FAA347FC2C2A}" type="pres">
      <dgm:prSet presAssocID="{115A000E-8B13-4E7F-82E9-7A8CB0248E42}" presName="node" presStyleLbl="node1" presStyleIdx="0" presStyleCnt="7">
        <dgm:presLayoutVars>
          <dgm:bulletEnabled val="1"/>
        </dgm:presLayoutVars>
      </dgm:prSet>
      <dgm:spPr/>
    </dgm:pt>
    <dgm:pt modelId="{51B98D48-0D68-4E1D-803E-CA4DB77768D2}" type="pres">
      <dgm:prSet presAssocID="{A11820A3-8407-4407-A417-9E4332199EC2}" presName="sibTrans" presStyleCnt="0"/>
      <dgm:spPr/>
    </dgm:pt>
    <dgm:pt modelId="{905F3DE2-380A-4870-8C7A-8DD2CF1F3AFF}" type="pres">
      <dgm:prSet presAssocID="{65A64BC3-04AD-4CFD-B5D3-47649E52CD2D}" presName="node" presStyleLbl="node1" presStyleIdx="1" presStyleCnt="7">
        <dgm:presLayoutVars>
          <dgm:bulletEnabled val="1"/>
        </dgm:presLayoutVars>
      </dgm:prSet>
      <dgm:spPr/>
    </dgm:pt>
    <dgm:pt modelId="{FEAEF8AB-A0A7-4726-8D53-8C1060441953}" type="pres">
      <dgm:prSet presAssocID="{C3BBC62D-B579-4A22-AE55-02EE1C1149CB}" presName="sibTrans" presStyleCnt="0"/>
      <dgm:spPr/>
    </dgm:pt>
    <dgm:pt modelId="{F27BAEE7-E8DF-42D7-8AF0-9390FB2D05D2}" type="pres">
      <dgm:prSet presAssocID="{3AEECC13-5503-4D47-B43D-91FA424DE444}" presName="node" presStyleLbl="node1" presStyleIdx="2" presStyleCnt="7">
        <dgm:presLayoutVars>
          <dgm:bulletEnabled val="1"/>
        </dgm:presLayoutVars>
      </dgm:prSet>
      <dgm:spPr/>
    </dgm:pt>
    <dgm:pt modelId="{1089F546-F672-4358-948E-1282A0657CE4}" type="pres">
      <dgm:prSet presAssocID="{5F63C82C-9EAC-42A8-8BB3-FD03E749DCEB}" presName="sibTrans" presStyleCnt="0"/>
      <dgm:spPr/>
    </dgm:pt>
    <dgm:pt modelId="{BACB6247-0103-47F6-B20D-5A011B071342}" type="pres">
      <dgm:prSet presAssocID="{9DAD81A4-2D33-4436-A2A1-2DB4B7BACD2C}" presName="node" presStyleLbl="node1" presStyleIdx="3" presStyleCnt="7">
        <dgm:presLayoutVars>
          <dgm:bulletEnabled val="1"/>
        </dgm:presLayoutVars>
      </dgm:prSet>
      <dgm:spPr/>
    </dgm:pt>
    <dgm:pt modelId="{8BE7EF40-F287-402D-AB70-F0F6B7A664B6}" type="pres">
      <dgm:prSet presAssocID="{99266B2C-621C-4011-9092-B894C6C1244F}" presName="sibTrans" presStyleCnt="0"/>
      <dgm:spPr/>
    </dgm:pt>
    <dgm:pt modelId="{DCFB8470-144E-45AF-80ED-453D7A213629}" type="pres">
      <dgm:prSet presAssocID="{F25DF72B-F3D9-4E0D-85D3-A6103DBC29EB}" presName="node" presStyleLbl="node1" presStyleIdx="4" presStyleCnt="7">
        <dgm:presLayoutVars>
          <dgm:bulletEnabled val="1"/>
        </dgm:presLayoutVars>
      </dgm:prSet>
      <dgm:spPr/>
    </dgm:pt>
    <dgm:pt modelId="{997021B5-3140-4E68-94E8-8BE21D5A90DE}" type="pres">
      <dgm:prSet presAssocID="{E183982F-98FD-4DF3-99B7-15405D00ED32}" presName="sibTrans" presStyleCnt="0"/>
      <dgm:spPr/>
    </dgm:pt>
    <dgm:pt modelId="{7F8C1B27-766F-4CFA-96E7-97E9C3146755}" type="pres">
      <dgm:prSet presAssocID="{407F8BC7-5E86-4A3B-AD82-7446C862FAC7}" presName="node" presStyleLbl="node1" presStyleIdx="5" presStyleCnt="7">
        <dgm:presLayoutVars>
          <dgm:bulletEnabled val="1"/>
        </dgm:presLayoutVars>
      </dgm:prSet>
      <dgm:spPr/>
    </dgm:pt>
    <dgm:pt modelId="{DB088359-017B-4607-9D56-E4B93762074E}" type="pres">
      <dgm:prSet presAssocID="{07BA5720-41BE-4DD0-AF90-60AA6874A472}" presName="sibTrans" presStyleCnt="0"/>
      <dgm:spPr/>
    </dgm:pt>
    <dgm:pt modelId="{406AF2C6-D619-4B40-A516-30B409D9DDE7}" type="pres">
      <dgm:prSet presAssocID="{889FC0D1-E36A-4550-A524-B075CE996BFC}" presName="node" presStyleLbl="node1" presStyleIdx="6" presStyleCnt="7">
        <dgm:presLayoutVars>
          <dgm:bulletEnabled val="1"/>
        </dgm:presLayoutVars>
      </dgm:prSet>
      <dgm:spPr/>
    </dgm:pt>
  </dgm:ptLst>
  <dgm:cxnLst>
    <dgm:cxn modelId="{06360123-CC5E-4FBA-9CB3-2FC7AC72E1C9}" type="presOf" srcId="{407F8BC7-5E86-4A3B-AD82-7446C862FAC7}" destId="{7F8C1B27-766F-4CFA-96E7-97E9C3146755}" srcOrd="0" destOrd="0" presId="urn:microsoft.com/office/officeart/2005/8/layout/default"/>
    <dgm:cxn modelId="{A61B7525-240D-43F4-A07E-A4224FAE0CB2}" srcId="{C11FB6DB-48C5-4870-8907-E75C23020D4D}" destId="{F25DF72B-F3D9-4E0D-85D3-A6103DBC29EB}" srcOrd="4" destOrd="0" parTransId="{15943B6B-A3FE-4828-8F2B-7F728E748B8C}" sibTransId="{E183982F-98FD-4DF3-99B7-15405D00ED32}"/>
    <dgm:cxn modelId="{AB6F4238-A596-4C4B-B088-162FC44358E4}" type="presOf" srcId="{C11FB6DB-48C5-4870-8907-E75C23020D4D}" destId="{A1F6FF8F-0A67-43A8-B9B0-98BD333DD36D}" srcOrd="0" destOrd="0" presId="urn:microsoft.com/office/officeart/2005/8/layout/default"/>
    <dgm:cxn modelId="{73C97C6F-705F-4FE9-86B5-6C7AFF987A38}" type="presOf" srcId="{F25DF72B-F3D9-4E0D-85D3-A6103DBC29EB}" destId="{DCFB8470-144E-45AF-80ED-453D7A213629}" srcOrd="0" destOrd="0" presId="urn:microsoft.com/office/officeart/2005/8/layout/default"/>
    <dgm:cxn modelId="{B4FFB573-0057-4984-B145-9631B8850E6B}" type="presOf" srcId="{65A64BC3-04AD-4CFD-B5D3-47649E52CD2D}" destId="{905F3DE2-380A-4870-8C7A-8DD2CF1F3AFF}" srcOrd="0" destOrd="0" presId="urn:microsoft.com/office/officeart/2005/8/layout/default"/>
    <dgm:cxn modelId="{ABE5EA7D-C221-4B89-8D9C-09B308D0F565}" srcId="{C11FB6DB-48C5-4870-8907-E75C23020D4D}" destId="{407F8BC7-5E86-4A3B-AD82-7446C862FAC7}" srcOrd="5" destOrd="0" parTransId="{E18A1CAC-0435-47BC-A3BD-1C6190DF7CD1}" sibTransId="{07BA5720-41BE-4DD0-AF90-60AA6874A472}"/>
    <dgm:cxn modelId="{62F63382-1661-4580-8320-E8EC7AB03434}" type="presOf" srcId="{115A000E-8B13-4E7F-82E9-7A8CB0248E42}" destId="{85477116-7933-494F-BD29-FAA347FC2C2A}" srcOrd="0" destOrd="0" presId="urn:microsoft.com/office/officeart/2005/8/layout/default"/>
    <dgm:cxn modelId="{2FF18484-8E36-4694-964B-18367AE3A96B}" type="presOf" srcId="{889FC0D1-E36A-4550-A524-B075CE996BFC}" destId="{406AF2C6-D619-4B40-A516-30B409D9DDE7}" srcOrd="0" destOrd="0" presId="urn:microsoft.com/office/officeart/2005/8/layout/default"/>
    <dgm:cxn modelId="{A3902E94-562D-4BA2-885D-9201C77419F1}" srcId="{C11FB6DB-48C5-4870-8907-E75C23020D4D}" destId="{3AEECC13-5503-4D47-B43D-91FA424DE444}" srcOrd="2" destOrd="0" parTransId="{C902D56B-7433-4785-918C-E099C619577A}" sibTransId="{5F63C82C-9EAC-42A8-8BB3-FD03E749DCEB}"/>
    <dgm:cxn modelId="{2569A5A8-105A-42DC-94D4-B112207E931B}" srcId="{C11FB6DB-48C5-4870-8907-E75C23020D4D}" destId="{65A64BC3-04AD-4CFD-B5D3-47649E52CD2D}" srcOrd="1" destOrd="0" parTransId="{62E16932-8A92-49C8-B9E2-34598B8640E4}" sibTransId="{C3BBC62D-B579-4A22-AE55-02EE1C1149CB}"/>
    <dgm:cxn modelId="{FA7F82A9-D325-497B-A564-89B3871F0800}" type="presOf" srcId="{3AEECC13-5503-4D47-B43D-91FA424DE444}" destId="{F27BAEE7-E8DF-42D7-8AF0-9390FB2D05D2}" srcOrd="0" destOrd="0" presId="urn:microsoft.com/office/officeart/2005/8/layout/default"/>
    <dgm:cxn modelId="{8AFA30B7-841D-487B-8951-B52BA676B478}" type="presOf" srcId="{9DAD81A4-2D33-4436-A2A1-2DB4B7BACD2C}" destId="{BACB6247-0103-47F6-B20D-5A011B071342}" srcOrd="0" destOrd="0" presId="urn:microsoft.com/office/officeart/2005/8/layout/default"/>
    <dgm:cxn modelId="{D57DC4C5-3FC2-4802-9337-FE5B9E33A2BE}" srcId="{C11FB6DB-48C5-4870-8907-E75C23020D4D}" destId="{9DAD81A4-2D33-4436-A2A1-2DB4B7BACD2C}" srcOrd="3" destOrd="0" parTransId="{95ADE632-F0C5-44DD-A206-1E7B3A6459B5}" sibTransId="{99266B2C-621C-4011-9092-B894C6C1244F}"/>
    <dgm:cxn modelId="{7BC353CA-BA30-49B7-B505-0AB547EDAC95}" srcId="{C11FB6DB-48C5-4870-8907-E75C23020D4D}" destId="{889FC0D1-E36A-4550-A524-B075CE996BFC}" srcOrd="6" destOrd="0" parTransId="{B92A5CDD-0D8B-4ECB-BDFD-E25B8F932D6C}" sibTransId="{8AA2AE9A-0D1B-499A-B92D-1FAF7AE054C9}"/>
    <dgm:cxn modelId="{1943CEE0-7BA4-4C2A-B007-3106EC0237CB}" srcId="{C11FB6DB-48C5-4870-8907-E75C23020D4D}" destId="{115A000E-8B13-4E7F-82E9-7A8CB0248E42}" srcOrd="0" destOrd="0" parTransId="{F871BA93-E286-469E-86A2-7CE27B9C0989}" sibTransId="{A11820A3-8407-4407-A417-9E4332199EC2}"/>
    <dgm:cxn modelId="{3CAA8D47-0825-4EFE-867D-12DB9897D7F0}" type="presParOf" srcId="{A1F6FF8F-0A67-43A8-B9B0-98BD333DD36D}" destId="{85477116-7933-494F-BD29-FAA347FC2C2A}" srcOrd="0" destOrd="0" presId="urn:microsoft.com/office/officeart/2005/8/layout/default"/>
    <dgm:cxn modelId="{8118634E-76F5-4598-B038-E35597AA6A2D}" type="presParOf" srcId="{A1F6FF8F-0A67-43A8-B9B0-98BD333DD36D}" destId="{51B98D48-0D68-4E1D-803E-CA4DB77768D2}" srcOrd="1" destOrd="0" presId="urn:microsoft.com/office/officeart/2005/8/layout/default"/>
    <dgm:cxn modelId="{91869398-3DD6-419D-A8B7-07C931ADC8E6}" type="presParOf" srcId="{A1F6FF8F-0A67-43A8-B9B0-98BD333DD36D}" destId="{905F3DE2-380A-4870-8C7A-8DD2CF1F3AFF}" srcOrd="2" destOrd="0" presId="urn:microsoft.com/office/officeart/2005/8/layout/default"/>
    <dgm:cxn modelId="{F33B5A96-3B37-4D6D-BE03-126681809261}" type="presParOf" srcId="{A1F6FF8F-0A67-43A8-B9B0-98BD333DD36D}" destId="{FEAEF8AB-A0A7-4726-8D53-8C1060441953}" srcOrd="3" destOrd="0" presId="urn:microsoft.com/office/officeart/2005/8/layout/default"/>
    <dgm:cxn modelId="{2A5C56DF-E350-4DF2-BECA-FBED0BA65900}" type="presParOf" srcId="{A1F6FF8F-0A67-43A8-B9B0-98BD333DD36D}" destId="{F27BAEE7-E8DF-42D7-8AF0-9390FB2D05D2}" srcOrd="4" destOrd="0" presId="urn:microsoft.com/office/officeart/2005/8/layout/default"/>
    <dgm:cxn modelId="{E8364CCB-BC51-4C86-B5C2-ABF0D1F6F5D9}" type="presParOf" srcId="{A1F6FF8F-0A67-43A8-B9B0-98BD333DD36D}" destId="{1089F546-F672-4358-948E-1282A0657CE4}" srcOrd="5" destOrd="0" presId="urn:microsoft.com/office/officeart/2005/8/layout/default"/>
    <dgm:cxn modelId="{4E670279-8C07-4AF1-8D0B-0075EB413699}" type="presParOf" srcId="{A1F6FF8F-0A67-43A8-B9B0-98BD333DD36D}" destId="{BACB6247-0103-47F6-B20D-5A011B071342}" srcOrd="6" destOrd="0" presId="urn:microsoft.com/office/officeart/2005/8/layout/default"/>
    <dgm:cxn modelId="{2A6C2DB0-9F9A-47AB-8AF7-FC27F7506C51}" type="presParOf" srcId="{A1F6FF8F-0A67-43A8-B9B0-98BD333DD36D}" destId="{8BE7EF40-F287-402D-AB70-F0F6B7A664B6}" srcOrd="7" destOrd="0" presId="urn:microsoft.com/office/officeart/2005/8/layout/default"/>
    <dgm:cxn modelId="{3E598450-D4C2-41FF-BA93-1ED5B84A930D}" type="presParOf" srcId="{A1F6FF8F-0A67-43A8-B9B0-98BD333DD36D}" destId="{DCFB8470-144E-45AF-80ED-453D7A213629}" srcOrd="8" destOrd="0" presId="urn:microsoft.com/office/officeart/2005/8/layout/default"/>
    <dgm:cxn modelId="{ADAA5E64-1078-4E13-9A30-48F30C8D2526}" type="presParOf" srcId="{A1F6FF8F-0A67-43A8-B9B0-98BD333DD36D}" destId="{997021B5-3140-4E68-94E8-8BE21D5A90DE}" srcOrd="9" destOrd="0" presId="urn:microsoft.com/office/officeart/2005/8/layout/default"/>
    <dgm:cxn modelId="{41C26DD2-5589-46F9-9CE2-1C8272F53BDA}" type="presParOf" srcId="{A1F6FF8F-0A67-43A8-B9B0-98BD333DD36D}" destId="{7F8C1B27-766F-4CFA-96E7-97E9C3146755}" srcOrd="10" destOrd="0" presId="urn:microsoft.com/office/officeart/2005/8/layout/default"/>
    <dgm:cxn modelId="{87BF91E0-FFAB-4831-8C72-2A8A1E4C9FB6}" type="presParOf" srcId="{A1F6FF8F-0A67-43A8-B9B0-98BD333DD36D}" destId="{DB088359-017B-4607-9D56-E4B93762074E}" srcOrd="11" destOrd="0" presId="urn:microsoft.com/office/officeart/2005/8/layout/default"/>
    <dgm:cxn modelId="{D61FF783-94D6-4566-8199-ADD7B3E438AB}" type="presParOf" srcId="{A1F6FF8F-0A67-43A8-B9B0-98BD333DD36D}" destId="{406AF2C6-D619-4B40-A516-30B409D9DDE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4F38AA-6C13-44AC-A6E8-3E7463EF688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zh-TW" altLang="en-US"/>
        </a:p>
      </dgm:t>
    </dgm:pt>
    <dgm:pt modelId="{ACB7965F-C4DE-4D04-BF9B-C95C139B5792}">
      <dgm:prSet phldrT="[文字]" custT="1"/>
      <dgm:spPr/>
      <dgm:t>
        <a:bodyPr/>
        <a:lstStyle/>
        <a:p>
          <a:r>
            <a:rPr lang="zh-TW" altLang="en-US" sz="2200" dirty="0">
              <a:latin typeface="微軟正黑體" panose="020B0604030504040204" pitchFamily="34" charset="-120"/>
              <a:ea typeface="微軟正黑體" panose="020B0604030504040204" pitchFamily="34" charset="-120"/>
            </a:rPr>
            <a:t>小學</a:t>
          </a: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科學科</a:t>
          </a:r>
        </a:p>
      </dgm:t>
    </dgm:pt>
    <dgm:pt modelId="{9A628F7A-AD0B-4642-8D40-082D5BB794C0}" type="parTrans" cxnId="{03D71DD3-645B-49F8-AB67-D6BA1DE17233}">
      <dgm:prSet/>
      <dgm:spPr/>
      <dgm:t>
        <a:bodyPr/>
        <a:lstStyle/>
        <a:p>
          <a:endParaRPr lang="zh-TW" altLang="en-US"/>
        </a:p>
      </dgm:t>
    </dgm:pt>
    <dgm:pt modelId="{F90D55FE-C06F-4CDD-B526-4DB855BD74EE}" type="sibTrans" cxnId="{03D71DD3-645B-49F8-AB67-D6BA1DE17233}">
      <dgm:prSet/>
      <dgm:spPr/>
      <dgm:t>
        <a:bodyPr/>
        <a:lstStyle/>
        <a:p>
          <a:endParaRPr lang="zh-TW" altLang="en-US"/>
        </a:p>
      </dgm:t>
    </dgm:pt>
    <dgm:pt modelId="{B78EB95B-97D3-4F5F-8F70-473C4CC68C8C}">
      <dgm:prSet phldrT="[文字]" custT="1"/>
      <dgm:spPr/>
      <dgm:t>
        <a:bodyPr/>
        <a:lstStyle/>
        <a:p>
          <a:r>
            <a:rPr lang="zh-TW" altLang="en-US" sz="2200" dirty="0">
              <a:latin typeface="微軟正黑體" panose="020B0604030504040204" pitchFamily="34" charset="-120"/>
              <a:ea typeface="微軟正黑體" panose="020B0604030504040204" pitchFamily="34" charset="-120"/>
            </a:rPr>
            <a:t>課程</a:t>
          </a: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內容</a:t>
          </a:r>
        </a:p>
      </dgm:t>
    </dgm:pt>
    <dgm:pt modelId="{9DACD6F2-F818-4948-8F66-8D0B58A6A7C0}" type="parTrans" cxnId="{2F390EAE-5AC3-440D-BD3D-A664D3F630F3}">
      <dgm:prSet/>
      <dgm:spPr/>
      <dgm:t>
        <a:bodyPr/>
        <a:lstStyle/>
        <a:p>
          <a:endParaRPr lang="zh-TW" altLang="en-US"/>
        </a:p>
      </dgm:t>
    </dgm:pt>
    <dgm:pt modelId="{A1B739C9-53F6-4751-8EE4-500CC6186D10}" type="sibTrans" cxnId="{2F390EAE-5AC3-440D-BD3D-A664D3F630F3}">
      <dgm:prSet/>
      <dgm:spPr/>
      <dgm:t>
        <a:bodyPr/>
        <a:lstStyle/>
        <a:p>
          <a:endParaRPr lang="zh-TW" altLang="en-US"/>
        </a:p>
      </dgm:t>
    </dgm:pt>
    <dgm:pt modelId="{B9F7AD5F-FE33-44DD-AC2E-64453128F13F}">
      <dgm:prSet phldrT="[文字]" custT="1"/>
      <dgm:spPr/>
      <dgm:t>
        <a:bodyPr/>
        <a:lstStyle/>
        <a:p>
          <a:r>
            <a:rPr lang="zh-TW" altLang="en-US" sz="2200" dirty="0">
              <a:latin typeface="微軟正黑體" panose="020B0604030504040204" pitchFamily="34" charset="-120"/>
              <a:ea typeface="微軟正黑體" panose="020B0604030504040204" pitchFamily="34" charset="-120"/>
            </a:rPr>
            <a:t>一筆過津貼</a:t>
          </a:r>
        </a:p>
      </dgm:t>
    </dgm:pt>
    <dgm:pt modelId="{06993CDA-CFF8-4E1C-A567-9DA8D2522A0A}" type="parTrans" cxnId="{A31BEE95-8B86-4744-9A70-3E2C796BBFB2}">
      <dgm:prSet/>
      <dgm:spPr/>
      <dgm:t>
        <a:bodyPr/>
        <a:lstStyle/>
        <a:p>
          <a:endParaRPr lang="zh-TW" altLang="en-US"/>
        </a:p>
      </dgm:t>
    </dgm:pt>
    <dgm:pt modelId="{2295216A-E68B-4F6C-BF8B-8250B0A691BB}" type="sibTrans" cxnId="{A31BEE95-8B86-4744-9A70-3E2C796BBFB2}">
      <dgm:prSet/>
      <dgm:spPr/>
      <dgm:t>
        <a:bodyPr/>
        <a:lstStyle/>
        <a:p>
          <a:endParaRPr lang="zh-TW" altLang="en-US"/>
        </a:p>
      </dgm:t>
    </dgm:pt>
    <dgm:pt modelId="{47C383B8-BBD2-4802-BEC0-15A4F2CBF720}">
      <dgm:prSet phldrT="[文字]" custT="1"/>
      <dgm:spPr/>
      <dgm:t>
        <a:bodyPr/>
        <a:lstStyle/>
        <a:p>
          <a:r>
            <a:rPr lang="zh-TW" altLang="en-US" sz="2200" dirty="0">
              <a:latin typeface="微軟正黑體" panose="020B0604030504040204" pitchFamily="34" charset="-120"/>
              <a:ea typeface="微軟正黑體" panose="020B0604030504040204" pitchFamily="34" charset="-120"/>
            </a:rPr>
            <a:t>專業</a:t>
          </a: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培訓</a:t>
          </a:r>
        </a:p>
      </dgm:t>
    </dgm:pt>
    <dgm:pt modelId="{0B689965-4782-4FFA-87D0-A5DACCB7358A}" type="parTrans" cxnId="{32B8AA93-206F-47CD-AE2E-A24182F6549F}">
      <dgm:prSet/>
      <dgm:spPr/>
      <dgm:t>
        <a:bodyPr/>
        <a:lstStyle/>
        <a:p>
          <a:endParaRPr lang="zh-TW" altLang="en-US"/>
        </a:p>
      </dgm:t>
    </dgm:pt>
    <dgm:pt modelId="{179341F5-6070-4770-ACD8-16E64F7BEBD0}" type="sibTrans" cxnId="{32B8AA93-206F-47CD-AE2E-A24182F6549F}">
      <dgm:prSet/>
      <dgm:spPr/>
      <dgm:t>
        <a:bodyPr/>
        <a:lstStyle/>
        <a:p>
          <a:endParaRPr lang="zh-TW" altLang="en-US"/>
        </a:p>
      </dgm:t>
    </dgm:pt>
    <dgm:pt modelId="{9D8149E2-0DFE-402B-8FAC-4DB713ADD23E}">
      <dgm:prSet phldrT="[文字]" custT="1"/>
      <dgm:spPr/>
      <dgm:t>
        <a:bodyPr/>
        <a:lstStyle/>
        <a:p>
          <a:r>
            <a:rPr lang="zh-TW" altLang="en-US" sz="2200" dirty="0">
              <a:latin typeface="微軟正黑體" panose="020B0604030504040204" pitchFamily="34" charset="-120"/>
              <a:ea typeface="微軟正黑體" panose="020B0604030504040204" pitchFamily="34" charset="-120"/>
            </a:rPr>
            <a:t>學與教資源</a:t>
          </a:r>
        </a:p>
      </dgm:t>
    </dgm:pt>
    <dgm:pt modelId="{0A610F20-FFC1-432D-8630-62A5D3CC1B4D}" type="parTrans" cxnId="{58AC6D54-E647-4073-B456-8A42C3A98D16}">
      <dgm:prSet/>
      <dgm:spPr/>
      <dgm:t>
        <a:bodyPr/>
        <a:lstStyle/>
        <a:p>
          <a:endParaRPr lang="zh-TW" altLang="en-US"/>
        </a:p>
      </dgm:t>
    </dgm:pt>
    <dgm:pt modelId="{E7B55301-DD31-4FC4-B9E1-E2EE51AD3368}" type="sibTrans" cxnId="{58AC6D54-E647-4073-B456-8A42C3A98D16}">
      <dgm:prSet/>
      <dgm:spPr/>
      <dgm:t>
        <a:bodyPr/>
        <a:lstStyle/>
        <a:p>
          <a:endParaRPr lang="zh-TW" altLang="en-US"/>
        </a:p>
      </dgm:t>
    </dgm:pt>
    <dgm:pt modelId="{4ACAA2C5-5AB3-4289-AF87-2BA13BCC78F4}">
      <dgm:prSet phldrT="[文字]" custT="1"/>
      <dgm:spPr/>
      <dgm:t>
        <a:bodyPr/>
        <a:lstStyle/>
        <a:p>
          <a:r>
            <a:rPr lang="zh-TW" altLang="en-US" sz="1800" dirty="0">
              <a:latin typeface="微軟正黑體" panose="020B0604030504040204" pitchFamily="34" charset="-120"/>
              <a:ea typeface="微軟正黑體" panose="020B0604030504040204" pitchFamily="34" charset="-120"/>
            </a:rPr>
            <a:t>小學科學學習圈</a:t>
          </a:r>
        </a:p>
      </dgm:t>
    </dgm:pt>
    <dgm:pt modelId="{8CD2F1A0-EF4E-4844-9F65-6653CF54FEB8}" type="parTrans" cxnId="{781A7141-8901-4FD0-897D-E35CF4C1378E}">
      <dgm:prSet/>
      <dgm:spPr/>
      <dgm:t>
        <a:bodyPr/>
        <a:lstStyle/>
        <a:p>
          <a:endParaRPr lang="zh-TW" altLang="en-US"/>
        </a:p>
      </dgm:t>
    </dgm:pt>
    <dgm:pt modelId="{292829B9-9B9B-4BDD-B150-7FEA324BB209}" type="sibTrans" cxnId="{781A7141-8901-4FD0-897D-E35CF4C1378E}">
      <dgm:prSet/>
      <dgm:spPr/>
      <dgm:t>
        <a:bodyPr/>
        <a:lstStyle/>
        <a:p>
          <a:endParaRPr lang="zh-TW" altLang="en-US"/>
        </a:p>
      </dgm:t>
    </dgm:pt>
    <dgm:pt modelId="{1780BCA6-BAE5-4AA8-A874-CEDC36861119}" type="pres">
      <dgm:prSet presAssocID="{CE4F38AA-6C13-44AC-A6E8-3E7463EF6886}" presName="Name0" presStyleCnt="0">
        <dgm:presLayoutVars>
          <dgm:chMax val="1"/>
          <dgm:dir/>
          <dgm:animLvl val="ctr"/>
          <dgm:resizeHandles val="exact"/>
        </dgm:presLayoutVars>
      </dgm:prSet>
      <dgm:spPr/>
    </dgm:pt>
    <dgm:pt modelId="{C304BA83-B20D-4F41-8754-48BDD4609613}" type="pres">
      <dgm:prSet presAssocID="{ACB7965F-C4DE-4D04-BF9B-C95C139B5792}" presName="centerShape" presStyleLbl="node0" presStyleIdx="0" presStyleCnt="1"/>
      <dgm:spPr/>
    </dgm:pt>
    <dgm:pt modelId="{8267AA69-FCBA-4571-A1E0-2E49FAF52823}" type="pres">
      <dgm:prSet presAssocID="{B78EB95B-97D3-4F5F-8F70-473C4CC68C8C}" presName="node" presStyleLbl="node1" presStyleIdx="0" presStyleCnt="5">
        <dgm:presLayoutVars>
          <dgm:bulletEnabled val="1"/>
        </dgm:presLayoutVars>
      </dgm:prSet>
      <dgm:spPr/>
    </dgm:pt>
    <dgm:pt modelId="{269A56FB-4508-4E7B-B1E8-AE7CB6AD73F3}" type="pres">
      <dgm:prSet presAssocID="{B78EB95B-97D3-4F5F-8F70-473C4CC68C8C}" presName="dummy" presStyleCnt="0"/>
      <dgm:spPr/>
    </dgm:pt>
    <dgm:pt modelId="{F933BBE8-E876-4291-86B6-9DAE79D79CAB}" type="pres">
      <dgm:prSet presAssocID="{A1B739C9-53F6-4751-8EE4-500CC6186D10}" presName="sibTrans" presStyleLbl="sibTrans2D1" presStyleIdx="0" presStyleCnt="5"/>
      <dgm:spPr/>
    </dgm:pt>
    <dgm:pt modelId="{80FE7C58-DA70-4335-830B-4F591733F720}" type="pres">
      <dgm:prSet presAssocID="{4ACAA2C5-5AB3-4289-AF87-2BA13BCC78F4}" presName="node" presStyleLbl="node1" presStyleIdx="1" presStyleCnt="5">
        <dgm:presLayoutVars>
          <dgm:bulletEnabled val="1"/>
        </dgm:presLayoutVars>
      </dgm:prSet>
      <dgm:spPr/>
    </dgm:pt>
    <dgm:pt modelId="{D9CCB188-8BDC-46A8-B189-FFA30C89BD7F}" type="pres">
      <dgm:prSet presAssocID="{4ACAA2C5-5AB3-4289-AF87-2BA13BCC78F4}" presName="dummy" presStyleCnt="0"/>
      <dgm:spPr/>
    </dgm:pt>
    <dgm:pt modelId="{0A0AE636-9F35-4ADF-8289-A9F9D0EAEB07}" type="pres">
      <dgm:prSet presAssocID="{292829B9-9B9B-4BDD-B150-7FEA324BB209}" presName="sibTrans" presStyleLbl="sibTrans2D1" presStyleIdx="1" presStyleCnt="5"/>
      <dgm:spPr/>
    </dgm:pt>
    <dgm:pt modelId="{9E5F612C-8319-4315-A689-BAA02675415B}" type="pres">
      <dgm:prSet presAssocID="{B9F7AD5F-FE33-44DD-AC2E-64453128F13F}" presName="node" presStyleLbl="node1" presStyleIdx="2" presStyleCnt="5">
        <dgm:presLayoutVars>
          <dgm:bulletEnabled val="1"/>
        </dgm:presLayoutVars>
      </dgm:prSet>
      <dgm:spPr/>
    </dgm:pt>
    <dgm:pt modelId="{438B7598-0F8A-453A-82EE-B179344F7F04}" type="pres">
      <dgm:prSet presAssocID="{B9F7AD5F-FE33-44DD-AC2E-64453128F13F}" presName="dummy" presStyleCnt="0"/>
      <dgm:spPr/>
    </dgm:pt>
    <dgm:pt modelId="{9F606138-FB95-4C03-A67F-576779302D84}" type="pres">
      <dgm:prSet presAssocID="{2295216A-E68B-4F6C-BF8B-8250B0A691BB}" presName="sibTrans" presStyleLbl="sibTrans2D1" presStyleIdx="2" presStyleCnt="5"/>
      <dgm:spPr/>
    </dgm:pt>
    <dgm:pt modelId="{9A8F06C1-7BA9-4CCC-B924-0D983948D6B6}" type="pres">
      <dgm:prSet presAssocID="{47C383B8-BBD2-4802-BEC0-15A4F2CBF720}" presName="node" presStyleLbl="node1" presStyleIdx="3" presStyleCnt="5">
        <dgm:presLayoutVars>
          <dgm:bulletEnabled val="1"/>
        </dgm:presLayoutVars>
      </dgm:prSet>
      <dgm:spPr/>
    </dgm:pt>
    <dgm:pt modelId="{5C41009C-C1A4-4554-BABF-5372464EEF40}" type="pres">
      <dgm:prSet presAssocID="{47C383B8-BBD2-4802-BEC0-15A4F2CBF720}" presName="dummy" presStyleCnt="0"/>
      <dgm:spPr/>
    </dgm:pt>
    <dgm:pt modelId="{37E7E544-5CD8-4D03-AF2D-6B669CDD66FF}" type="pres">
      <dgm:prSet presAssocID="{179341F5-6070-4770-ACD8-16E64F7BEBD0}" presName="sibTrans" presStyleLbl="sibTrans2D1" presStyleIdx="3" presStyleCnt="5"/>
      <dgm:spPr/>
    </dgm:pt>
    <dgm:pt modelId="{5CF1E7AF-7C0A-4F56-BF9B-4AA051481837}" type="pres">
      <dgm:prSet presAssocID="{9D8149E2-0DFE-402B-8FAC-4DB713ADD23E}" presName="node" presStyleLbl="node1" presStyleIdx="4" presStyleCnt="5">
        <dgm:presLayoutVars>
          <dgm:bulletEnabled val="1"/>
        </dgm:presLayoutVars>
      </dgm:prSet>
      <dgm:spPr/>
    </dgm:pt>
    <dgm:pt modelId="{A2062B1F-D18F-4BD1-B94D-681B98202336}" type="pres">
      <dgm:prSet presAssocID="{9D8149E2-0DFE-402B-8FAC-4DB713ADD23E}" presName="dummy" presStyleCnt="0"/>
      <dgm:spPr/>
    </dgm:pt>
    <dgm:pt modelId="{9C709EB2-B57E-45AA-9726-B0A907011090}" type="pres">
      <dgm:prSet presAssocID="{E7B55301-DD31-4FC4-B9E1-E2EE51AD3368}" presName="sibTrans" presStyleLbl="sibTrans2D1" presStyleIdx="4" presStyleCnt="5"/>
      <dgm:spPr/>
    </dgm:pt>
  </dgm:ptLst>
  <dgm:cxnLst>
    <dgm:cxn modelId="{4CE1305F-C6F2-4E60-A8BA-51F9BA5F773B}" type="presOf" srcId="{E7B55301-DD31-4FC4-B9E1-E2EE51AD3368}" destId="{9C709EB2-B57E-45AA-9726-B0A907011090}" srcOrd="0" destOrd="0" presId="urn:microsoft.com/office/officeart/2005/8/layout/radial6"/>
    <dgm:cxn modelId="{781A7141-8901-4FD0-897D-E35CF4C1378E}" srcId="{ACB7965F-C4DE-4D04-BF9B-C95C139B5792}" destId="{4ACAA2C5-5AB3-4289-AF87-2BA13BCC78F4}" srcOrd="1" destOrd="0" parTransId="{8CD2F1A0-EF4E-4844-9F65-6653CF54FEB8}" sibTransId="{292829B9-9B9B-4BDD-B150-7FEA324BB209}"/>
    <dgm:cxn modelId="{58AC6D54-E647-4073-B456-8A42C3A98D16}" srcId="{ACB7965F-C4DE-4D04-BF9B-C95C139B5792}" destId="{9D8149E2-0DFE-402B-8FAC-4DB713ADD23E}" srcOrd="4" destOrd="0" parTransId="{0A610F20-FFC1-432D-8630-62A5D3CC1B4D}" sibTransId="{E7B55301-DD31-4FC4-B9E1-E2EE51AD3368}"/>
    <dgm:cxn modelId="{399C3188-6924-4D2E-853F-5664B57D0726}" type="presOf" srcId="{4ACAA2C5-5AB3-4289-AF87-2BA13BCC78F4}" destId="{80FE7C58-DA70-4335-830B-4F591733F720}" srcOrd="0" destOrd="0" presId="urn:microsoft.com/office/officeart/2005/8/layout/radial6"/>
    <dgm:cxn modelId="{18DFCD8C-ACAC-4732-9424-C8E99568D110}" type="presOf" srcId="{ACB7965F-C4DE-4D04-BF9B-C95C139B5792}" destId="{C304BA83-B20D-4F41-8754-48BDD4609613}" srcOrd="0" destOrd="0" presId="urn:microsoft.com/office/officeart/2005/8/layout/radial6"/>
    <dgm:cxn modelId="{32B8AA93-206F-47CD-AE2E-A24182F6549F}" srcId="{ACB7965F-C4DE-4D04-BF9B-C95C139B5792}" destId="{47C383B8-BBD2-4802-BEC0-15A4F2CBF720}" srcOrd="3" destOrd="0" parTransId="{0B689965-4782-4FFA-87D0-A5DACCB7358A}" sibTransId="{179341F5-6070-4770-ACD8-16E64F7BEBD0}"/>
    <dgm:cxn modelId="{A31BEE95-8B86-4744-9A70-3E2C796BBFB2}" srcId="{ACB7965F-C4DE-4D04-BF9B-C95C139B5792}" destId="{B9F7AD5F-FE33-44DD-AC2E-64453128F13F}" srcOrd="2" destOrd="0" parTransId="{06993CDA-CFF8-4E1C-A567-9DA8D2522A0A}" sibTransId="{2295216A-E68B-4F6C-BF8B-8250B0A691BB}"/>
    <dgm:cxn modelId="{527D47A2-9990-4CD5-9E2E-50222F7E1CF4}" type="presOf" srcId="{9D8149E2-0DFE-402B-8FAC-4DB713ADD23E}" destId="{5CF1E7AF-7C0A-4F56-BF9B-4AA051481837}" srcOrd="0" destOrd="0" presId="urn:microsoft.com/office/officeart/2005/8/layout/radial6"/>
    <dgm:cxn modelId="{942B12AB-1D89-42A1-A02B-28EE71A62A6D}" type="presOf" srcId="{2295216A-E68B-4F6C-BF8B-8250B0A691BB}" destId="{9F606138-FB95-4C03-A67F-576779302D84}" srcOrd="0" destOrd="0" presId="urn:microsoft.com/office/officeart/2005/8/layout/radial6"/>
    <dgm:cxn modelId="{2F390EAE-5AC3-440D-BD3D-A664D3F630F3}" srcId="{ACB7965F-C4DE-4D04-BF9B-C95C139B5792}" destId="{B78EB95B-97D3-4F5F-8F70-473C4CC68C8C}" srcOrd="0" destOrd="0" parTransId="{9DACD6F2-F818-4948-8F66-8D0B58A6A7C0}" sibTransId="{A1B739C9-53F6-4751-8EE4-500CC6186D10}"/>
    <dgm:cxn modelId="{C42D11BD-0A16-4022-A46D-CEDD7B29F52D}" type="presOf" srcId="{CE4F38AA-6C13-44AC-A6E8-3E7463EF6886}" destId="{1780BCA6-BAE5-4AA8-A874-CEDC36861119}" srcOrd="0" destOrd="0" presId="urn:microsoft.com/office/officeart/2005/8/layout/radial6"/>
    <dgm:cxn modelId="{2419DFC0-72A4-4608-9FAC-9630302E912F}" type="presOf" srcId="{292829B9-9B9B-4BDD-B150-7FEA324BB209}" destId="{0A0AE636-9F35-4ADF-8289-A9F9D0EAEB07}" srcOrd="0" destOrd="0" presId="urn:microsoft.com/office/officeart/2005/8/layout/radial6"/>
    <dgm:cxn modelId="{C19B68CC-8F9F-4065-8FFE-EE0ED3B2DE30}" type="presOf" srcId="{179341F5-6070-4770-ACD8-16E64F7BEBD0}" destId="{37E7E544-5CD8-4D03-AF2D-6B669CDD66FF}" srcOrd="0" destOrd="0" presId="urn:microsoft.com/office/officeart/2005/8/layout/radial6"/>
    <dgm:cxn modelId="{03D71DD3-645B-49F8-AB67-D6BA1DE17233}" srcId="{CE4F38AA-6C13-44AC-A6E8-3E7463EF6886}" destId="{ACB7965F-C4DE-4D04-BF9B-C95C139B5792}" srcOrd="0" destOrd="0" parTransId="{9A628F7A-AD0B-4642-8D40-082D5BB794C0}" sibTransId="{F90D55FE-C06F-4CDD-B526-4DB855BD74EE}"/>
    <dgm:cxn modelId="{DAC087F3-1E90-42B4-B49A-FC635CC99331}" type="presOf" srcId="{47C383B8-BBD2-4802-BEC0-15A4F2CBF720}" destId="{9A8F06C1-7BA9-4CCC-B924-0D983948D6B6}" srcOrd="0" destOrd="0" presId="urn:microsoft.com/office/officeart/2005/8/layout/radial6"/>
    <dgm:cxn modelId="{290F4EF5-69A1-4388-9E99-B424FC1C1726}" type="presOf" srcId="{B9F7AD5F-FE33-44DD-AC2E-64453128F13F}" destId="{9E5F612C-8319-4315-A689-BAA02675415B}" srcOrd="0" destOrd="0" presId="urn:microsoft.com/office/officeart/2005/8/layout/radial6"/>
    <dgm:cxn modelId="{484881FE-AC1A-4913-8A29-CB53BC8C344D}" type="presOf" srcId="{B78EB95B-97D3-4F5F-8F70-473C4CC68C8C}" destId="{8267AA69-FCBA-4571-A1E0-2E49FAF52823}" srcOrd="0" destOrd="0" presId="urn:microsoft.com/office/officeart/2005/8/layout/radial6"/>
    <dgm:cxn modelId="{FC4212FF-A123-4DD2-B81F-260FA473ACF1}" type="presOf" srcId="{A1B739C9-53F6-4751-8EE4-500CC6186D10}" destId="{F933BBE8-E876-4291-86B6-9DAE79D79CAB}" srcOrd="0" destOrd="0" presId="urn:microsoft.com/office/officeart/2005/8/layout/radial6"/>
    <dgm:cxn modelId="{187CDB12-06E1-4D7F-AFF0-E48CCFE7714F}" type="presParOf" srcId="{1780BCA6-BAE5-4AA8-A874-CEDC36861119}" destId="{C304BA83-B20D-4F41-8754-48BDD4609613}" srcOrd="0" destOrd="0" presId="urn:microsoft.com/office/officeart/2005/8/layout/radial6"/>
    <dgm:cxn modelId="{C4B9D668-57E6-4481-9B7D-F9F40C18885F}" type="presParOf" srcId="{1780BCA6-BAE5-4AA8-A874-CEDC36861119}" destId="{8267AA69-FCBA-4571-A1E0-2E49FAF52823}" srcOrd="1" destOrd="0" presId="urn:microsoft.com/office/officeart/2005/8/layout/radial6"/>
    <dgm:cxn modelId="{C5450B84-D7C7-42C7-BD25-DA7E1F999CA9}" type="presParOf" srcId="{1780BCA6-BAE5-4AA8-A874-CEDC36861119}" destId="{269A56FB-4508-4E7B-B1E8-AE7CB6AD73F3}" srcOrd="2" destOrd="0" presId="urn:microsoft.com/office/officeart/2005/8/layout/radial6"/>
    <dgm:cxn modelId="{D9EB4E37-EE47-40F1-9B5B-524E06F8E5C7}" type="presParOf" srcId="{1780BCA6-BAE5-4AA8-A874-CEDC36861119}" destId="{F933BBE8-E876-4291-86B6-9DAE79D79CAB}" srcOrd="3" destOrd="0" presId="urn:microsoft.com/office/officeart/2005/8/layout/radial6"/>
    <dgm:cxn modelId="{40736A5D-A132-41EF-971B-2BB4A33C7409}" type="presParOf" srcId="{1780BCA6-BAE5-4AA8-A874-CEDC36861119}" destId="{80FE7C58-DA70-4335-830B-4F591733F720}" srcOrd="4" destOrd="0" presId="urn:microsoft.com/office/officeart/2005/8/layout/radial6"/>
    <dgm:cxn modelId="{9E7457B6-8E2F-4DC6-8CE0-A520DBAE4A70}" type="presParOf" srcId="{1780BCA6-BAE5-4AA8-A874-CEDC36861119}" destId="{D9CCB188-8BDC-46A8-B189-FFA30C89BD7F}" srcOrd="5" destOrd="0" presId="urn:microsoft.com/office/officeart/2005/8/layout/radial6"/>
    <dgm:cxn modelId="{8811F88C-E0CB-4441-BBC7-3FCA698FDF47}" type="presParOf" srcId="{1780BCA6-BAE5-4AA8-A874-CEDC36861119}" destId="{0A0AE636-9F35-4ADF-8289-A9F9D0EAEB07}" srcOrd="6" destOrd="0" presId="urn:microsoft.com/office/officeart/2005/8/layout/radial6"/>
    <dgm:cxn modelId="{A8E96346-DC94-43DF-93BA-0AA843D60E46}" type="presParOf" srcId="{1780BCA6-BAE5-4AA8-A874-CEDC36861119}" destId="{9E5F612C-8319-4315-A689-BAA02675415B}" srcOrd="7" destOrd="0" presId="urn:microsoft.com/office/officeart/2005/8/layout/radial6"/>
    <dgm:cxn modelId="{33A3D31D-B95C-43A6-9622-A8D949A213A2}" type="presParOf" srcId="{1780BCA6-BAE5-4AA8-A874-CEDC36861119}" destId="{438B7598-0F8A-453A-82EE-B179344F7F04}" srcOrd="8" destOrd="0" presId="urn:microsoft.com/office/officeart/2005/8/layout/radial6"/>
    <dgm:cxn modelId="{E3F2D4A2-5BD5-4F2D-B219-F0F73DC25E16}" type="presParOf" srcId="{1780BCA6-BAE5-4AA8-A874-CEDC36861119}" destId="{9F606138-FB95-4C03-A67F-576779302D84}" srcOrd="9" destOrd="0" presId="urn:microsoft.com/office/officeart/2005/8/layout/radial6"/>
    <dgm:cxn modelId="{72701A96-4863-4AE4-BD7D-B8672F4BBA63}" type="presParOf" srcId="{1780BCA6-BAE5-4AA8-A874-CEDC36861119}" destId="{9A8F06C1-7BA9-4CCC-B924-0D983948D6B6}" srcOrd="10" destOrd="0" presId="urn:microsoft.com/office/officeart/2005/8/layout/radial6"/>
    <dgm:cxn modelId="{47BFC7E9-43CD-4F12-9B21-DF36AE4F0FA2}" type="presParOf" srcId="{1780BCA6-BAE5-4AA8-A874-CEDC36861119}" destId="{5C41009C-C1A4-4554-BABF-5372464EEF40}" srcOrd="11" destOrd="0" presId="urn:microsoft.com/office/officeart/2005/8/layout/radial6"/>
    <dgm:cxn modelId="{4085231F-28C1-4BBD-A5AD-E8F6BB37F4DA}" type="presParOf" srcId="{1780BCA6-BAE5-4AA8-A874-CEDC36861119}" destId="{37E7E544-5CD8-4D03-AF2D-6B669CDD66FF}" srcOrd="12" destOrd="0" presId="urn:microsoft.com/office/officeart/2005/8/layout/radial6"/>
    <dgm:cxn modelId="{156643CE-A017-471D-9A1E-4BDA7BAC99BF}" type="presParOf" srcId="{1780BCA6-BAE5-4AA8-A874-CEDC36861119}" destId="{5CF1E7AF-7C0A-4F56-BF9B-4AA051481837}" srcOrd="13" destOrd="0" presId="urn:microsoft.com/office/officeart/2005/8/layout/radial6"/>
    <dgm:cxn modelId="{E5CD0B39-1618-407A-AF7A-29B34972FB37}" type="presParOf" srcId="{1780BCA6-BAE5-4AA8-A874-CEDC36861119}" destId="{A2062B1F-D18F-4BD1-B94D-681B98202336}" srcOrd="14" destOrd="0" presId="urn:microsoft.com/office/officeart/2005/8/layout/radial6"/>
    <dgm:cxn modelId="{F6548C35-3F27-46DB-8795-FF0D677F57BE}" type="presParOf" srcId="{1780BCA6-BAE5-4AA8-A874-CEDC36861119}" destId="{9C709EB2-B57E-45AA-9726-B0A90701109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EB65F-7424-4CF7-B5D3-709031647F0B}">
      <dsp:nvSpPr>
        <dsp:cNvPr id="0" name=""/>
        <dsp:cNvSpPr/>
      </dsp:nvSpPr>
      <dsp:spPr>
        <a:xfrm>
          <a:off x="0" y="1364135"/>
          <a:ext cx="5747802" cy="1818847"/>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B118039-FF49-420A-8908-ED975C9206C6}">
      <dsp:nvSpPr>
        <dsp:cNvPr id="0" name=""/>
        <dsp:cNvSpPr/>
      </dsp:nvSpPr>
      <dsp:spPr>
        <a:xfrm>
          <a:off x="500" y="0"/>
          <a:ext cx="1452386" cy="181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zh-TW" altLang="en-US" sz="2200" b="1" kern="1200" dirty="0">
              <a:solidFill>
                <a:schemeClr val="accent6">
                  <a:lumMod val="75000"/>
                </a:schemeClr>
              </a:solidFill>
              <a:latin typeface="微軟正黑體" panose="020B0604030504040204" pitchFamily="34" charset="-120"/>
              <a:ea typeface="微軟正黑體" panose="020B0604030504040204" pitchFamily="34" charset="-120"/>
            </a:rPr>
            <a:t>前運思期 </a:t>
          </a:r>
          <a:endParaRPr lang="en-US" altLang="zh-TW" sz="2200" b="1" kern="1200" dirty="0">
            <a:solidFill>
              <a:schemeClr val="accent6">
                <a:lumMod val="75000"/>
              </a:schemeClr>
            </a:solidFill>
            <a:latin typeface="微軟正黑體" panose="020B0604030504040204" pitchFamily="34" charset="-120"/>
            <a:ea typeface="微軟正黑體" panose="020B0604030504040204" pitchFamily="34" charset="-120"/>
          </a:endParaRPr>
        </a:p>
        <a:p>
          <a:pPr marL="0" lvl="0" indent="0" algn="ctr" defTabSz="977900">
            <a:lnSpc>
              <a:spcPct val="90000"/>
            </a:lnSpc>
            <a:spcBef>
              <a:spcPct val="0"/>
            </a:spcBef>
            <a:spcAft>
              <a:spcPct val="35000"/>
            </a:spcAft>
            <a:buNone/>
          </a:pPr>
          <a:r>
            <a:rPr lang="en-US" altLang="zh-TW" sz="2200" b="1" kern="1200" dirty="0">
              <a:solidFill>
                <a:schemeClr val="accent6">
                  <a:lumMod val="75000"/>
                </a:schemeClr>
              </a:solidFill>
              <a:latin typeface="微軟正黑體" panose="020B0604030504040204" pitchFamily="34" charset="-120"/>
              <a:ea typeface="微軟正黑體" panose="020B0604030504040204" pitchFamily="34" charset="-120"/>
            </a:rPr>
            <a:t>P1-P2</a:t>
          </a:r>
          <a:endParaRPr lang="zh-TW" altLang="en-US" sz="2200" b="1" kern="1200" dirty="0">
            <a:solidFill>
              <a:schemeClr val="accent6">
                <a:lumMod val="75000"/>
              </a:schemeClr>
            </a:solidFill>
            <a:latin typeface="微軟正黑體" panose="020B0604030504040204" pitchFamily="34" charset="-120"/>
            <a:ea typeface="微軟正黑體" panose="020B0604030504040204" pitchFamily="34" charset="-120"/>
          </a:endParaRPr>
        </a:p>
      </dsp:txBody>
      <dsp:txXfrm>
        <a:off x="500" y="0"/>
        <a:ext cx="1452386" cy="1818847"/>
      </dsp:txXfrm>
    </dsp:sp>
    <dsp:sp modelId="{E177BB9D-C0B5-4B5C-8BF2-A87A3B12FB53}">
      <dsp:nvSpPr>
        <dsp:cNvPr id="0" name=""/>
        <dsp:cNvSpPr/>
      </dsp:nvSpPr>
      <dsp:spPr>
        <a:xfrm>
          <a:off x="499337" y="2046203"/>
          <a:ext cx="454711" cy="454711"/>
        </a:xfrm>
        <a:prstGeom prst="ellipse">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EDD89E4-0818-4EE7-911E-5CF3034BCF35}">
      <dsp:nvSpPr>
        <dsp:cNvPr id="0" name=""/>
        <dsp:cNvSpPr/>
      </dsp:nvSpPr>
      <dsp:spPr>
        <a:xfrm>
          <a:off x="1525506" y="2728270"/>
          <a:ext cx="1811547" cy="181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zh-TW" altLang="en-US" sz="2200" b="1" kern="1200" dirty="0">
              <a:solidFill>
                <a:schemeClr val="accent6">
                  <a:lumMod val="75000"/>
                </a:schemeClr>
              </a:solidFill>
              <a:latin typeface="微軟正黑體" panose="020B0604030504040204" pitchFamily="34" charset="-120"/>
              <a:ea typeface="微軟正黑體" panose="020B0604030504040204" pitchFamily="34" charset="-120"/>
            </a:rPr>
            <a:t>具體運思期</a:t>
          </a:r>
          <a:endParaRPr lang="en-US" altLang="zh-TW" sz="2200" b="1" kern="1200" dirty="0">
            <a:solidFill>
              <a:schemeClr val="accent6">
                <a:lumMod val="75000"/>
              </a:schemeClr>
            </a:solidFill>
            <a:latin typeface="微軟正黑體" panose="020B0604030504040204" pitchFamily="34" charset="-120"/>
            <a:ea typeface="微軟正黑體" panose="020B0604030504040204" pitchFamily="34" charset="-120"/>
          </a:endParaRPr>
        </a:p>
        <a:p>
          <a:pPr marL="0" lvl="0" indent="0" algn="ctr" defTabSz="977900">
            <a:lnSpc>
              <a:spcPct val="90000"/>
            </a:lnSpc>
            <a:spcBef>
              <a:spcPct val="0"/>
            </a:spcBef>
            <a:spcAft>
              <a:spcPct val="35000"/>
            </a:spcAft>
            <a:buNone/>
          </a:pPr>
          <a:r>
            <a:rPr lang="en-US" altLang="zh-TW" sz="2200" b="1" kern="1200" dirty="0">
              <a:solidFill>
                <a:schemeClr val="accent6">
                  <a:lumMod val="75000"/>
                </a:schemeClr>
              </a:solidFill>
              <a:latin typeface="微軟正黑體" panose="020B0604030504040204" pitchFamily="34" charset="-120"/>
              <a:ea typeface="微軟正黑體" panose="020B0604030504040204" pitchFamily="34" charset="-120"/>
            </a:rPr>
            <a:t>P2-P5</a:t>
          </a:r>
          <a:endParaRPr lang="zh-TW" altLang="en-US" sz="2200" b="1" kern="1200" dirty="0">
            <a:solidFill>
              <a:schemeClr val="accent6">
                <a:lumMod val="75000"/>
              </a:schemeClr>
            </a:solidFill>
            <a:latin typeface="微軟正黑體" panose="020B0604030504040204" pitchFamily="34" charset="-120"/>
            <a:ea typeface="微軟正黑體" panose="020B0604030504040204" pitchFamily="34" charset="-120"/>
          </a:endParaRPr>
        </a:p>
      </dsp:txBody>
      <dsp:txXfrm>
        <a:off x="1525506" y="2728270"/>
        <a:ext cx="1811547" cy="1818847"/>
      </dsp:txXfrm>
    </dsp:sp>
    <dsp:sp modelId="{3BE19936-A8E4-4C31-B848-D7CF482EBC26}">
      <dsp:nvSpPr>
        <dsp:cNvPr id="0" name=""/>
        <dsp:cNvSpPr/>
      </dsp:nvSpPr>
      <dsp:spPr>
        <a:xfrm>
          <a:off x="2203923" y="2046203"/>
          <a:ext cx="454711" cy="454711"/>
        </a:xfrm>
        <a:prstGeom prst="ellipse">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ED656B-9A6A-40F9-90A4-036BF6D48ABD}">
      <dsp:nvSpPr>
        <dsp:cNvPr id="0" name=""/>
        <dsp:cNvSpPr/>
      </dsp:nvSpPr>
      <dsp:spPr>
        <a:xfrm>
          <a:off x="3409672" y="0"/>
          <a:ext cx="1762848" cy="181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zh-TW" altLang="en-US" sz="2200" b="1" kern="1200" dirty="0">
              <a:solidFill>
                <a:schemeClr val="accent6">
                  <a:lumMod val="50000"/>
                </a:schemeClr>
              </a:solidFill>
              <a:latin typeface="微軟正黑體" panose="020B0604030504040204" pitchFamily="34" charset="-120"/>
              <a:ea typeface="微軟正黑體" panose="020B0604030504040204" pitchFamily="34" charset="-120"/>
            </a:rPr>
            <a:t>形式運思期</a:t>
          </a:r>
          <a:endParaRPr lang="en-US" altLang="zh-TW" sz="2200" b="1" kern="1200" dirty="0">
            <a:solidFill>
              <a:schemeClr val="accent6">
                <a:lumMod val="50000"/>
              </a:schemeClr>
            </a:solidFill>
            <a:latin typeface="微軟正黑體" panose="020B0604030504040204" pitchFamily="34" charset="-120"/>
            <a:ea typeface="微軟正黑體" panose="020B0604030504040204" pitchFamily="34" charset="-120"/>
          </a:endParaRPr>
        </a:p>
        <a:p>
          <a:pPr marL="0" lvl="0" indent="0" algn="ctr" defTabSz="977900">
            <a:lnSpc>
              <a:spcPct val="90000"/>
            </a:lnSpc>
            <a:spcBef>
              <a:spcPct val="0"/>
            </a:spcBef>
            <a:spcAft>
              <a:spcPct val="35000"/>
            </a:spcAft>
            <a:buNone/>
          </a:pPr>
          <a:r>
            <a:rPr lang="en-US" altLang="zh-TW" sz="2200" b="1" kern="1200" dirty="0">
              <a:solidFill>
                <a:schemeClr val="accent6">
                  <a:lumMod val="50000"/>
                </a:schemeClr>
              </a:solidFill>
              <a:latin typeface="微軟正黑體" panose="020B0604030504040204" pitchFamily="34" charset="-120"/>
              <a:ea typeface="微軟正黑體" panose="020B0604030504040204" pitchFamily="34" charset="-120"/>
            </a:rPr>
            <a:t>P5-P6</a:t>
          </a:r>
          <a:endParaRPr lang="zh-TW" altLang="en-US" sz="2200" b="1" kern="1200" dirty="0">
            <a:solidFill>
              <a:schemeClr val="accent6">
                <a:lumMod val="50000"/>
              </a:schemeClr>
            </a:solidFill>
            <a:latin typeface="微軟正黑體" panose="020B0604030504040204" pitchFamily="34" charset="-120"/>
            <a:ea typeface="微軟正黑體" panose="020B0604030504040204" pitchFamily="34" charset="-120"/>
          </a:endParaRPr>
        </a:p>
      </dsp:txBody>
      <dsp:txXfrm>
        <a:off x="3409672" y="0"/>
        <a:ext cx="1762848" cy="1818847"/>
      </dsp:txXfrm>
    </dsp:sp>
    <dsp:sp modelId="{B2E0B6AC-5013-4451-8212-DC8665FCD884}">
      <dsp:nvSpPr>
        <dsp:cNvPr id="0" name=""/>
        <dsp:cNvSpPr/>
      </dsp:nvSpPr>
      <dsp:spPr>
        <a:xfrm>
          <a:off x="4063741" y="2046203"/>
          <a:ext cx="454711" cy="454711"/>
        </a:xfrm>
        <a:prstGeom prst="ellipse">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B2446-E022-40A2-AEA0-DF53983CC51C}">
      <dsp:nvSpPr>
        <dsp:cNvPr id="0" name=""/>
        <dsp:cNvSpPr/>
      </dsp:nvSpPr>
      <dsp:spPr>
        <a:xfrm>
          <a:off x="0" y="674910"/>
          <a:ext cx="3129881" cy="187792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系統和組織</a:t>
          </a:r>
        </a:p>
      </dsp:txBody>
      <dsp:txXfrm>
        <a:off x="0" y="674910"/>
        <a:ext cx="3129881" cy="1877928"/>
      </dsp:txXfrm>
    </dsp:sp>
    <dsp:sp modelId="{93E3B00E-070F-41A5-BECE-FB9FCDEFFA1F}">
      <dsp:nvSpPr>
        <dsp:cNvPr id="0" name=""/>
        <dsp:cNvSpPr/>
      </dsp:nvSpPr>
      <dsp:spPr>
        <a:xfrm>
          <a:off x="3442869" y="674910"/>
          <a:ext cx="3129881" cy="1877928"/>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證據和模型</a:t>
          </a:r>
        </a:p>
      </dsp:txBody>
      <dsp:txXfrm>
        <a:off x="3442869" y="674910"/>
        <a:ext cx="3129881" cy="1877928"/>
      </dsp:txXfrm>
    </dsp:sp>
    <dsp:sp modelId="{0A8FE56B-F6C2-4265-9485-95B17ABEF3AA}">
      <dsp:nvSpPr>
        <dsp:cNvPr id="0" name=""/>
        <dsp:cNvSpPr/>
      </dsp:nvSpPr>
      <dsp:spPr>
        <a:xfrm>
          <a:off x="6885739" y="674910"/>
          <a:ext cx="3129881" cy="1877928"/>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變化和恆常</a:t>
          </a:r>
        </a:p>
      </dsp:txBody>
      <dsp:txXfrm>
        <a:off x="6885739" y="674910"/>
        <a:ext cx="3129881" cy="1877928"/>
      </dsp:txXfrm>
    </dsp:sp>
    <dsp:sp modelId="{5DD1E7BC-051B-4916-9FC4-995C2664546C}">
      <dsp:nvSpPr>
        <dsp:cNvPr id="0" name=""/>
        <dsp:cNvSpPr/>
      </dsp:nvSpPr>
      <dsp:spPr>
        <a:xfrm>
          <a:off x="1721434" y="2865827"/>
          <a:ext cx="3129881" cy="1877928"/>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形態與功能</a:t>
          </a:r>
        </a:p>
      </dsp:txBody>
      <dsp:txXfrm>
        <a:off x="1721434" y="2865827"/>
        <a:ext cx="3129881" cy="1877928"/>
      </dsp:txXfrm>
    </dsp:sp>
    <dsp:sp modelId="{CB26FF5F-44E8-4103-881C-4B4AD654A8A9}">
      <dsp:nvSpPr>
        <dsp:cNvPr id="0" name=""/>
        <dsp:cNvSpPr/>
      </dsp:nvSpPr>
      <dsp:spPr>
        <a:xfrm>
          <a:off x="5164304" y="2865827"/>
          <a:ext cx="3129881" cy="1877928"/>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物質與能量</a:t>
          </a:r>
        </a:p>
      </dsp:txBody>
      <dsp:txXfrm>
        <a:off x="5164304" y="2865827"/>
        <a:ext cx="3129881" cy="1877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E5EEB-C50C-41B8-856E-90AD9CD39FBD}">
      <dsp:nvSpPr>
        <dsp:cNvPr id="0" name=""/>
        <dsp:cNvSpPr/>
      </dsp:nvSpPr>
      <dsp:spPr>
        <a:xfrm>
          <a:off x="941386" y="920"/>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資料蒐集</a:t>
          </a:r>
          <a:r>
            <a:rPr lang="en-US" altLang="en-US" sz="2400" kern="1200" dirty="0">
              <a:latin typeface="微軟正黑體" panose="020B0604030504040204" pitchFamily="34" charset="-120"/>
              <a:ea typeface="微軟正黑體" panose="020B0604030504040204" pitchFamily="34" charset="-120"/>
            </a:rPr>
            <a:t>︑</a:t>
          </a:r>
          <a:r>
            <a:rPr lang="zh-TW" altLang="en-US" sz="2400" kern="1200" dirty="0">
              <a:latin typeface="微軟正黑體" panose="020B0604030504040204" pitchFamily="34" charset="-120"/>
              <a:ea typeface="微軟正黑體" panose="020B0604030504040204" pitchFamily="34" charset="-120"/>
            </a:rPr>
            <a:t>整理和分析</a:t>
          </a:r>
        </a:p>
      </dsp:txBody>
      <dsp:txXfrm>
        <a:off x="941386" y="920"/>
        <a:ext cx="2448365" cy="1469019"/>
      </dsp:txXfrm>
    </dsp:sp>
    <dsp:sp modelId="{05A766CB-17C8-497F-BD3B-DE121B9B35C8}">
      <dsp:nvSpPr>
        <dsp:cNvPr id="0" name=""/>
        <dsp:cNvSpPr/>
      </dsp:nvSpPr>
      <dsp:spPr>
        <a:xfrm>
          <a:off x="3634588" y="920"/>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促進思考的提問</a:t>
          </a:r>
        </a:p>
      </dsp:txBody>
      <dsp:txXfrm>
        <a:off x="3634588" y="920"/>
        <a:ext cx="2448365" cy="1469019"/>
      </dsp:txXfrm>
    </dsp:sp>
    <dsp:sp modelId="{D87AEB9F-5519-442C-9676-AF9B392218A2}">
      <dsp:nvSpPr>
        <dsp:cNvPr id="0" name=""/>
        <dsp:cNvSpPr/>
      </dsp:nvSpPr>
      <dsp:spPr>
        <a:xfrm>
          <a:off x="6327790" y="920"/>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小組學習和討論</a:t>
          </a:r>
        </a:p>
      </dsp:txBody>
      <dsp:txXfrm>
        <a:off x="6327790" y="920"/>
        <a:ext cx="2448365" cy="1469019"/>
      </dsp:txXfrm>
    </dsp:sp>
    <dsp:sp modelId="{F49332DB-4E68-4A4D-A5C0-AB78EC1CD603}">
      <dsp:nvSpPr>
        <dsp:cNvPr id="0" name=""/>
        <dsp:cNvSpPr/>
      </dsp:nvSpPr>
      <dsp:spPr>
        <a:xfrm>
          <a:off x="941386" y="1714775"/>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科學探究與簡單實驗</a:t>
          </a:r>
        </a:p>
      </dsp:txBody>
      <dsp:txXfrm>
        <a:off x="941386" y="1714775"/>
        <a:ext cx="2448365" cy="1469019"/>
      </dsp:txXfrm>
    </dsp:sp>
    <dsp:sp modelId="{9E92B6D7-D503-4FAA-BB93-0A99AEF06513}">
      <dsp:nvSpPr>
        <dsp:cNvPr id="0" name=""/>
        <dsp:cNvSpPr/>
      </dsp:nvSpPr>
      <dsp:spPr>
        <a:xfrm>
          <a:off x="3634588" y="1714775"/>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設計與製作</a:t>
          </a:r>
        </a:p>
      </dsp:txBody>
      <dsp:txXfrm>
        <a:off x="3634588" y="1714775"/>
        <a:ext cx="2448365" cy="1469019"/>
      </dsp:txXfrm>
    </dsp:sp>
    <dsp:sp modelId="{2EFA6CD1-60F4-4E94-9FFF-CB3973FC9FEE}">
      <dsp:nvSpPr>
        <dsp:cNvPr id="0" name=""/>
        <dsp:cNvSpPr/>
      </dsp:nvSpPr>
      <dsp:spPr>
        <a:xfrm>
          <a:off x="6327790" y="1714775"/>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專題式學習</a:t>
          </a:r>
        </a:p>
      </dsp:txBody>
      <dsp:txXfrm>
        <a:off x="6327790" y="1714775"/>
        <a:ext cx="2448365" cy="1469019"/>
      </dsp:txXfrm>
    </dsp:sp>
    <dsp:sp modelId="{DC65D642-97BF-4D52-9A28-D799B75B6CED}">
      <dsp:nvSpPr>
        <dsp:cNvPr id="0" name=""/>
        <dsp:cNvSpPr/>
      </dsp:nvSpPr>
      <dsp:spPr>
        <a:xfrm>
          <a:off x="941386" y="3428631"/>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實地考察／戶外探索</a:t>
          </a:r>
        </a:p>
      </dsp:txBody>
      <dsp:txXfrm>
        <a:off x="941386" y="3428631"/>
        <a:ext cx="2448365" cy="1469019"/>
      </dsp:txXfrm>
    </dsp:sp>
    <dsp:sp modelId="{67F3CAD1-1C5A-471E-AC54-9D7B98D97AA8}">
      <dsp:nvSpPr>
        <dsp:cNvPr id="0" name=""/>
        <dsp:cNvSpPr/>
      </dsp:nvSpPr>
      <dsp:spPr>
        <a:xfrm>
          <a:off x="3634588" y="3428631"/>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從閱讀中學習／跨課程閱讀</a:t>
          </a:r>
        </a:p>
      </dsp:txBody>
      <dsp:txXfrm>
        <a:off x="3634588" y="3428631"/>
        <a:ext cx="2448365" cy="1469019"/>
      </dsp:txXfrm>
    </dsp:sp>
    <dsp:sp modelId="{78F6EA68-FAA9-415C-9589-EE0DC6E63D81}">
      <dsp:nvSpPr>
        <dsp:cNvPr id="0" name=""/>
        <dsp:cNvSpPr/>
      </dsp:nvSpPr>
      <dsp:spPr>
        <a:xfrm>
          <a:off x="6327790" y="3428631"/>
          <a:ext cx="2448365" cy="1469019"/>
        </a:xfrm>
        <a:prstGeom prst="rect">
          <a:avLst/>
        </a:prstGeom>
        <a:solidFill>
          <a:schemeClr val="lt1">
            <a:hueOff val="0"/>
            <a:satOff val="0"/>
            <a:lumOff val="0"/>
            <a:alphaOff val="0"/>
          </a:schemeClr>
        </a:solidFill>
        <a:ln w="12700" cap="flat" cmpd="sng" algn="ctr">
          <a:solidFill>
            <a:srgbClr val="CC34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anose="020B0604030504040204" pitchFamily="34" charset="-120"/>
              <a:ea typeface="微軟正黑體" panose="020B0604030504040204" pitchFamily="34" charset="-120"/>
            </a:rPr>
            <a:t>運用資訊科技進行學習</a:t>
          </a:r>
        </a:p>
      </dsp:txBody>
      <dsp:txXfrm>
        <a:off x="6327790" y="3428631"/>
        <a:ext cx="2448365" cy="1469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77116-7933-494F-BD29-FAA347FC2C2A}">
      <dsp:nvSpPr>
        <dsp:cNvPr id="0" name=""/>
        <dsp:cNvSpPr/>
      </dsp:nvSpPr>
      <dsp:spPr>
        <a:xfrm>
          <a:off x="3111" y="491981"/>
          <a:ext cx="2468349" cy="148100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微軟正黑體" panose="020B0604030504040204" pitchFamily="34" charset="-120"/>
              <a:ea typeface="微軟正黑體" panose="020B0604030504040204" pitchFamily="34" charset="-120"/>
            </a:rPr>
            <a:t>提供合適的工具、設備或科技，使任務的某些部分較易完成</a:t>
          </a:r>
          <a:endParaRPr lang="zh-TW" altLang="en-US" sz="1900" b="1" kern="1200" dirty="0"/>
        </a:p>
      </dsp:txBody>
      <dsp:txXfrm>
        <a:off x="3111" y="491981"/>
        <a:ext cx="2468349" cy="1481009"/>
      </dsp:txXfrm>
    </dsp:sp>
    <dsp:sp modelId="{905F3DE2-380A-4870-8C7A-8DD2CF1F3AFF}">
      <dsp:nvSpPr>
        <dsp:cNvPr id="0" name=""/>
        <dsp:cNvSpPr/>
      </dsp:nvSpPr>
      <dsp:spPr>
        <a:xfrm>
          <a:off x="2718296" y="491981"/>
          <a:ext cx="2468349" cy="148100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微軟正黑體" panose="020B0604030504040204" pitchFamily="34" charset="-120"/>
              <a:ea typeface="微軟正黑體" panose="020B0604030504040204" pitchFamily="34" charset="-120"/>
            </a:rPr>
            <a:t>示範正確運用工具的方法</a:t>
          </a:r>
        </a:p>
      </dsp:txBody>
      <dsp:txXfrm>
        <a:off x="2718296" y="491981"/>
        <a:ext cx="2468349" cy="1481009"/>
      </dsp:txXfrm>
    </dsp:sp>
    <dsp:sp modelId="{F27BAEE7-E8DF-42D7-8AF0-9390FB2D05D2}">
      <dsp:nvSpPr>
        <dsp:cNvPr id="0" name=""/>
        <dsp:cNvSpPr/>
      </dsp:nvSpPr>
      <dsp:spPr>
        <a:xfrm>
          <a:off x="5433480" y="491981"/>
          <a:ext cx="2468349" cy="148100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微軟正黑體" panose="020B0604030504040204" pitchFamily="34" charset="-120"/>
              <a:ea typeface="微軟正黑體" panose="020B0604030504040204" pitchFamily="34" charset="-120"/>
            </a:rPr>
            <a:t>把複雜的任務分割為數個較易掌握的任務</a:t>
          </a:r>
        </a:p>
      </dsp:txBody>
      <dsp:txXfrm>
        <a:off x="5433480" y="491981"/>
        <a:ext cx="2468349" cy="1481009"/>
      </dsp:txXfrm>
    </dsp:sp>
    <dsp:sp modelId="{BACB6247-0103-47F6-B20D-5A011B071342}">
      <dsp:nvSpPr>
        <dsp:cNvPr id="0" name=""/>
        <dsp:cNvSpPr/>
      </dsp:nvSpPr>
      <dsp:spPr>
        <a:xfrm>
          <a:off x="8148665" y="491981"/>
          <a:ext cx="2468349" cy="148100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微軟正黑體" panose="020B0604030504040204" pitchFamily="34" charset="-120"/>
              <a:ea typeface="微軟正黑體" panose="020B0604030504040204" pitchFamily="34" charset="-120"/>
            </a:rPr>
            <a:t>鼓勵學生運用較有效的方式（例如不同的思維工具）思考</a:t>
          </a:r>
        </a:p>
      </dsp:txBody>
      <dsp:txXfrm>
        <a:off x="8148665" y="491981"/>
        <a:ext cx="2468349" cy="1481009"/>
      </dsp:txXfrm>
    </dsp:sp>
    <dsp:sp modelId="{DCFB8470-144E-45AF-80ED-453D7A213629}">
      <dsp:nvSpPr>
        <dsp:cNvPr id="0" name=""/>
        <dsp:cNvSpPr/>
      </dsp:nvSpPr>
      <dsp:spPr>
        <a:xfrm>
          <a:off x="1360703" y="2219826"/>
          <a:ext cx="2468349" cy="148100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微軟正黑體" panose="020B0604030504040204" pitchFamily="34" charset="-120"/>
              <a:ea typeface="微軟正黑體" panose="020B0604030504040204" pitchFamily="34" charset="-120"/>
            </a:rPr>
            <a:t>維持學生的動機，直至他們完成任務</a:t>
          </a:r>
        </a:p>
      </dsp:txBody>
      <dsp:txXfrm>
        <a:off x="1360703" y="2219826"/>
        <a:ext cx="2468349" cy="1481009"/>
      </dsp:txXfrm>
    </dsp:sp>
    <dsp:sp modelId="{7F8C1B27-766F-4CFA-96E7-97E9C3146755}">
      <dsp:nvSpPr>
        <dsp:cNvPr id="0" name=""/>
        <dsp:cNvSpPr/>
      </dsp:nvSpPr>
      <dsp:spPr>
        <a:xfrm>
          <a:off x="4075888" y="2219826"/>
          <a:ext cx="2468349" cy="148100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微軟正黑體" panose="020B0604030504040204" pitchFamily="34" charset="-120"/>
              <a:ea typeface="微軟正黑體" panose="020B0604030504040204" pitchFamily="34" charset="-120"/>
            </a:rPr>
            <a:t>給予有助完成任務的明確指示</a:t>
          </a:r>
        </a:p>
      </dsp:txBody>
      <dsp:txXfrm>
        <a:off x="4075888" y="2219826"/>
        <a:ext cx="2468349" cy="1481009"/>
      </dsp:txXfrm>
    </dsp:sp>
    <dsp:sp modelId="{406AF2C6-D619-4B40-A516-30B409D9DDE7}">
      <dsp:nvSpPr>
        <dsp:cNvPr id="0" name=""/>
        <dsp:cNvSpPr/>
      </dsp:nvSpPr>
      <dsp:spPr>
        <a:xfrm>
          <a:off x="6791073" y="2219826"/>
          <a:ext cx="2468349" cy="148100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微軟正黑體" panose="020B0604030504040204" pitchFamily="34" charset="-120"/>
              <a:ea typeface="微軟正黑體" panose="020B0604030504040204" pitchFamily="34" charset="-120"/>
            </a:rPr>
            <a:t>適時就學生的學習進程給予回饋</a:t>
          </a:r>
        </a:p>
      </dsp:txBody>
      <dsp:txXfrm>
        <a:off x="6791073" y="2219826"/>
        <a:ext cx="2468349" cy="1481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09EB2-B57E-45AA-9726-B0A907011090}">
      <dsp:nvSpPr>
        <dsp:cNvPr id="0" name=""/>
        <dsp:cNvSpPr/>
      </dsp:nvSpPr>
      <dsp:spPr>
        <a:xfrm>
          <a:off x="3095381" y="634807"/>
          <a:ext cx="4234782" cy="4234782"/>
        </a:xfrm>
        <a:prstGeom prst="blockArc">
          <a:avLst>
            <a:gd name="adj1" fmla="val 11880000"/>
            <a:gd name="adj2" fmla="val 16200000"/>
            <a:gd name="adj3" fmla="val 46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E7E544-5CD8-4D03-AF2D-6B669CDD66FF}">
      <dsp:nvSpPr>
        <dsp:cNvPr id="0" name=""/>
        <dsp:cNvSpPr/>
      </dsp:nvSpPr>
      <dsp:spPr>
        <a:xfrm>
          <a:off x="3095381" y="634807"/>
          <a:ext cx="4234782" cy="4234782"/>
        </a:xfrm>
        <a:prstGeom prst="blockArc">
          <a:avLst>
            <a:gd name="adj1" fmla="val 7560000"/>
            <a:gd name="adj2" fmla="val 1188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606138-FB95-4C03-A67F-576779302D84}">
      <dsp:nvSpPr>
        <dsp:cNvPr id="0" name=""/>
        <dsp:cNvSpPr/>
      </dsp:nvSpPr>
      <dsp:spPr>
        <a:xfrm>
          <a:off x="3095381" y="634807"/>
          <a:ext cx="4234782" cy="4234782"/>
        </a:xfrm>
        <a:prstGeom prst="blockArc">
          <a:avLst>
            <a:gd name="adj1" fmla="val 3240000"/>
            <a:gd name="adj2" fmla="val 756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0AE636-9F35-4ADF-8289-A9F9D0EAEB07}">
      <dsp:nvSpPr>
        <dsp:cNvPr id="0" name=""/>
        <dsp:cNvSpPr/>
      </dsp:nvSpPr>
      <dsp:spPr>
        <a:xfrm>
          <a:off x="3095381" y="634807"/>
          <a:ext cx="4234782" cy="4234782"/>
        </a:xfrm>
        <a:prstGeom prst="blockArc">
          <a:avLst>
            <a:gd name="adj1" fmla="val 20520000"/>
            <a:gd name="adj2" fmla="val 324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33BBE8-E876-4291-86B6-9DAE79D79CAB}">
      <dsp:nvSpPr>
        <dsp:cNvPr id="0" name=""/>
        <dsp:cNvSpPr/>
      </dsp:nvSpPr>
      <dsp:spPr>
        <a:xfrm>
          <a:off x="3095381" y="634807"/>
          <a:ext cx="4234782" cy="4234782"/>
        </a:xfrm>
        <a:prstGeom prst="blockArc">
          <a:avLst>
            <a:gd name="adj1" fmla="val 16200000"/>
            <a:gd name="adj2" fmla="val 2052000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4BA83-B20D-4F41-8754-48BDD4609613}">
      <dsp:nvSpPr>
        <dsp:cNvPr id="0" name=""/>
        <dsp:cNvSpPr/>
      </dsp:nvSpPr>
      <dsp:spPr>
        <a:xfrm>
          <a:off x="4237922" y="1777348"/>
          <a:ext cx="1949699" cy="19496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小學</a:t>
          </a:r>
          <a:endParaRPr lang="en-US" altLang="zh-TW" sz="2200" kern="1200" dirty="0">
            <a:latin typeface="微軟正黑體" panose="020B0604030504040204" pitchFamily="34" charset="-120"/>
            <a:ea typeface="微軟正黑體" panose="020B0604030504040204" pitchFamily="34" charset="-120"/>
          </a:endParaRPr>
        </a:p>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科學科</a:t>
          </a:r>
        </a:p>
      </dsp:txBody>
      <dsp:txXfrm>
        <a:off x="4523449" y="2062875"/>
        <a:ext cx="1378645" cy="1378645"/>
      </dsp:txXfrm>
    </dsp:sp>
    <dsp:sp modelId="{8267AA69-FCBA-4571-A1E0-2E49FAF52823}">
      <dsp:nvSpPr>
        <dsp:cNvPr id="0" name=""/>
        <dsp:cNvSpPr/>
      </dsp:nvSpPr>
      <dsp:spPr>
        <a:xfrm>
          <a:off x="4530377" y="1544"/>
          <a:ext cx="1364789" cy="136478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課程</a:t>
          </a:r>
          <a:endParaRPr lang="en-US" altLang="zh-TW" sz="2200" kern="1200" dirty="0">
            <a:latin typeface="微軟正黑體" panose="020B0604030504040204" pitchFamily="34" charset="-120"/>
            <a:ea typeface="微軟正黑體" panose="020B0604030504040204" pitchFamily="34" charset="-120"/>
          </a:endParaRPr>
        </a:p>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內容</a:t>
          </a:r>
        </a:p>
      </dsp:txBody>
      <dsp:txXfrm>
        <a:off x="4730246" y="201413"/>
        <a:ext cx="965051" cy="965051"/>
      </dsp:txXfrm>
    </dsp:sp>
    <dsp:sp modelId="{80FE7C58-DA70-4335-830B-4F591733F720}">
      <dsp:nvSpPr>
        <dsp:cNvPr id="0" name=""/>
        <dsp:cNvSpPr/>
      </dsp:nvSpPr>
      <dsp:spPr>
        <a:xfrm>
          <a:off x="6497408" y="1430676"/>
          <a:ext cx="1364789" cy="136478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微軟正黑體" panose="020B0604030504040204" pitchFamily="34" charset="-120"/>
              <a:ea typeface="微軟正黑體" panose="020B0604030504040204" pitchFamily="34" charset="-120"/>
            </a:rPr>
            <a:t>小學科學學習圈</a:t>
          </a:r>
        </a:p>
      </dsp:txBody>
      <dsp:txXfrm>
        <a:off x="6697277" y="1630545"/>
        <a:ext cx="965051" cy="965051"/>
      </dsp:txXfrm>
    </dsp:sp>
    <dsp:sp modelId="{9E5F612C-8319-4315-A689-BAA02675415B}">
      <dsp:nvSpPr>
        <dsp:cNvPr id="0" name=""/>
        <dsp:cNvSpPr/>
      </dsp:nvSpPr>
      <dsp:spPr>
        <a:xfrm>
          <a:off x="5746069" y="3743059"/>
          <a:ext cx="1364789" cy="136478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一筆過津貼</a:t>
          </a:r>
        </a:p>
      </dsp:txBody>
      <dsp:txXfrm>
        <a:off x="5945938" y="3942928"/>
        <a:ext cx="965051" cy="965051"/>
      </dsp:txXfrm>
    </dsp:sp>
    <dsp:sp modelId="{9A8F06C1-7BA9-4CCC-B924-0D983948D6B6}">
      <dsp:nvSpPr>
        <dsp:cNvPr id="0" name=""/>
        <dsp:cNvSpPr/>
      </dsp:nvSpPr>
      <dsp:spPr>
        <a:xfrm>
          <a:off x="3314685" y="3743059"/>
          <a:ext cx="1364789" cy="136478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專業</a:t>
          </a:r>
          <a:endParaRPr lang="en-US" altLang="zh-TW" sz="2200" kern="1200" dirty="0">
            <a:latin typeface="微軟正黑體" panose="020B0604030504040204" pitchFamily="34" charset="-120"/>
            <a:ea typeface="微軟正黑體" panose="020B0604030504040204" pitchFamily="34" charset="-120"/>
          </a:endParaRPr>
        </a:p>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培訓</a:t>
          </a:r>
        </a:p>
      </dsp:txBody>
      <dsp:txXfrm>
        <a:off x="3514554" y="3942928"/>
        <a:ext cx="965051" cy="965051"/>
      </dsp:txXfrm>
    </dsp:sp>
    <dsp:sp modelId="{5CF1E7AF-7C0A-4F56-BF9B-4AA051481837}">
      <dsp:nvSpPr>
        <dsp:cNvPr id="0" name=""/>
        <dsp:cNvSpPr/>
      </dsp:nvSpPr>
      <dsp:spPr>
        <a:xfrm>
          <a:off x="2563346" y="1430676"/>
          <a:ext cx="1364789" cy="1364789"/>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學與教資源</a:t>
          </a:r>
        </a:p>
      </dsp:txBody>
      <dsp:txXfrm>
        <a:off x="2763215" y="1630545"/>
        <a:ext cx="965051" cy="9650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E81BA8-6AF1-4631-A049-E0CED1C2CB9C}" type="datetimeFigureOut">
              <a:rPr lang="zh-TW" altLang="en-US" smtClean="0"/>
              <a:t>2025/7/2</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C807D6-350D-4D8C-B148-72421B82A1B8}" type="slidenum">
              <a:rPr lang="zh-TW" altLang="en-US" smtClean="0"/>
              <a:t>‹#›</a:t>
            </a:fld>
            <a:endParaRPr lang="zh-TW" altLang="en-US"/>
          </a:p>
        </p:txBody>
      </p:sp>
    </p:spTree>
    <p:extLst>
      <p:ext uri="{BB962C8B-B14F-4D97-AF65-F5344CB8AC3E}">
        <p14:creationId xmlns:p14="http://schemas.microsoft.com/office/powerpoint/2010/main" val="227717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BBAD2-039D-4C97-86C7-43BE2B4F10EB}" type="datetimeFigureOut">
              <a:rPr lang="zh-TW" altLang="en-US" smtClean="0"/>
              <a:t>2025/7/2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17B1A-72EE-4BAD-ABFD-4C3C1E498E52}" type="slidenum">
              <a:rPr lang="zh-TW" altLang="en-US" smtClean="0"/>
              <a:t>‹#›</a:t>
            </a:fld>
            <a:endParaRPr lang="zh-TW" altLang="en-US"/>
          </a:p>
        </p:txBody>
      </p:sp>
    </p:spTree>
    <p:extLst>
      <p:ext uri="{BB962C8B-B14F-4D97-AF65-F5344CB8AC3E}">
        <p14:creationId xmlns:p14="http://schemas.microsoft.com/office/powerpoint/2010/main" val="187123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317B1A-72EE-4BAD-ABFD-4C3C1E498E52}" type="slidenum">
              <a:rPr lang="zh-TW" altLang="en-US" smtClean="0"/>
              <a:t>52</a:t>
            </a:fld>
            <a:endParaRPr lang="zh-TW" altLang="en-US"/>
          </a:p>
        </p:txBody>
      </p:sp>
    </p:spTree>
    <p:extLst>
      <p:ext uri="{BB962C8B-B14F-4D97-AF65-F5344CB8AC3E}">
        <p14:creationId xmlns:p14="http://schemas.microsoft.com/office/powerpoint/2010/main" val="246343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33866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31221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247047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0643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008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0600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33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3182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349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354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01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189787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83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76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195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697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40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07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669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004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044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25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35071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829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751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35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6087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30483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105691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292335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304363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195870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F76AB8D-E309-4473-B236-53E3B10AB2A1}" type="datetimeFigureOut">
              <a:rPr lang="zh-TW" altLang="en-US" smtClean="0"/>
              <a:t>2025/7/2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25748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6AB8D-E309-4473-B236-53E3B10AB2A1}" type="datetimeFigureOut">
              <a:rPr lang="zh-TW" altLang="en-US" smtClean="0"/>
              <a:t>2025/7/2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1AB91-0FED-44AC-9165-3C1B74724BFB}" type="slidenum">
              <a:rPr lang="zh-TW" altLang="en-US" smtClean="0"/>
              <a:t>‹#›</a:t>
            </a:fld>
            <a:endParaRPr lang="zh-TW" altLang="en-US"/>
          </a:p>
        </p:txBody>
      </p:sp>
    </p:spTree>
    <p:extLst>
      <p:ext uri="{BB962C8B-B14F-4D97-AF65-F5344CB8AC3E}">
        <p14:creationId xmlns:p14="http://schemas.microsoft.com/office/powerpoint/2010/main" val="2267757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60774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6027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小學科學領導教師學習社群  小學科學教育領航計劃">
            <a:extLst>
              <a:ext uri="{FF2B5EF4-FFF2-40B4-BE49-F238E27FC236}">
                <a16:creationId xmlns:a16="http://schemas.microsoft.com/office/drawing/2014/main" id="{1D87A726-82C6-842D-0A89-D0F09204E36A}"/>
              </a:ext>
            </a:extLst>
          </p:cNvPr>
          <p:cNvSpPr>
            <a:spLocks noGrp="1"/>
          </p:cNvSpPr>
          <p:nvPr>
            <p:ph type="ctrTitle"/>
          </p:nvPr>
        </p:nvSpPr>
        <p:spPr>
          <a:xfrm>
            <a:off x="5390134" y="552893"/>
            <a:ext cx="6431752" cy="3335819"/>
          </a:xfrm>
        </p:spPr>
        <p:txBody>
          <a:bodyPr>
            <a:normAutofit/>
          </a:bodyPr>
          <a:lstStyle/>
          <a:p>
            <a:pPr algn="l"/>
            <a:r>
              <a:rPr lang="zh-TW" altLang="en-US" sz="4400" b="1" dirty="0">
                <a:solidFill>
                  <a:srgbClr val="0070C0"/>
                </a:solidFill>
                <a:latin typeface="微軟正黑體" panose="020B0604030504040204" pitchFamily="34" charset="-120"/>
                <a:ea typeface="微軟正黑體" panose="020B0604030504040204" pitchFamily="34" charset="-120"/>
              </a:rPr>
              <a:t>香港小學科學教育新篇章</a:t>
            </a:r>
            <a:endParaRPr lang="ja-JP" altLang="en-US" sz="2800" dirty="0">
              <a:solidFill>
                <a:srgbClr val="0070C0"/>
              </a:solidFill>
              <a:latin typeface="微軟正黑體" panose="020B0604030504040204" pitchFamily="34" charset="-120"/>
              <a:ea typeface="微軟正黑體" panose="020B0604030504040204" pitchFamily="34" charset="-120"/>
            </a:endParaRPr>
          </a:p>
        </p:txBody>
      </p:sp>
      <p:sp>
        <p:nvSpPr>
          <p:cNvPr id="3" name="Subtitle 2">
            <a:extLst>
              <a:ext uri="{FF2B5EF4-FFF2-40B4-BE49-F238E27FC236}">
                <a16:creationId xmlns:a16="http://schemas.microsoft.com/office/drawing/2014/main" id="{54FFE570-8496-66EE-AA9C-79540FE7266F}"/>
              </a:ext>
            </a:extLst>
          </p:cNvPr>
          <p:cNvSpPr>
            <a:spLocks noGrp="1"/>
          </p:cNvSpPr>
          <p:nvPr>
            <p:ph type="subTitle" idx="1"/>
          </p:nvPr>
        </p:nvSpPr>
        <p:spPr>
          <a:xfrm>
            <a:off x="5390135" y="4072045"/>
            <a:ext cx="6322498" cy="2057044"/>
          </a:xfrm>
        </p:spPr>
        <p:txBody>
          <a:bodyPr vert="horz" lIns="91440" tIns="45720" rIns="91440" bIns="45720" rtlCol="0" anchor="t">
            <a:normAutofit/>
          </a:bodyPr>
          <a:lstStyle/>
          <a:p>
            <a:pPr algn="l"/>
            <a:r>
              <a:rPr lang="zh-TW" altLang="en-US" sz="2800" b="1" dirty="0">
                <a:solidFill>
                  <a:srgbClr val="002060"/>
                </a:solidFill>
                <a:latin typeface="微軟正黑體" panose="020B0604030504040204" pitchFamily="34" charset="-120"/>
                <a:ea typeface="微軟正黑體" panose="020B0604030504040204" pitchFamily="34" charset="-120"/>
              </a:rPr>
              <a:t>科學（小一至小六）課程指引（</a:t>
            </a:r>
            <a:r>
              <a:rPr lang="en-US" altLang="zh-TW" sz="2800" b="1" dirty="0">
                <a:solidFill>
                  <a:srgbClr val="002060"/>
                </a:solidFill>
                <a:latin typeface="微軟正黑體" panose="020B0604030504040204" pitchFamily="34" charset="-120"/>
                <a:ea typeface="微軟正黑體" panose="020B0604030504040204" pitchFamily="34" charset="-120"/>
              </a:rPr>
              <a:t>2025</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en-US" altLang="zh-HK" sz="2800" b="1" dirty="0">
              <a:solidFill>
                <a:srgbClr val="002060"/>
              </a:solidFill>
              <a:latin typeface="微軟正黑體" panose="020B0604030504040204" pitchFamily="34" charset="-120"/>
              <a:ea typeface="微軟正黑體" panose="020B0604030504040204" pitchFamily="34" charset="-120"/>
            </a:endParaRPr>
          </a:p>
          <a:p>
            <a:pPr algn="l"/>
            <a:r>
              <a:rPr lang="zh-HK" altLang="en-US" sz="2800" b="1" dirty="0">
                <a:latin typeface="微軟正黑體" panose="020B0604030504040204" pitchFamily="34" charset="-120"/>
                <a:ea typeface="微軟正黑體" panose="020B0604030504040204" pitchFamily="34" charset="-120"/>
              </a:rPr>
              <a:t>發布分享會</a:t>
            </a:r>
          </a:p>
        </p:txBody>
      </p:sp>
      <p:pic>
        <p:nvPicPr>
          <p:cNvPr id="4" name="Picture 3">
            <a:extLst>
              <a:ext uri="{FF2B5EF4-FFF2-40B4-BE49-F238E27FC236}">
                <a16:creationId xmlns:a16="http://schemas.microsoft.com/office/drawing/2014/main" id="{8F89455F-ABD5-0365-6430-F0A406E83FB0}"/>
              </a:ext>
            </a:extLst>
          </p:cNvPr>
          <p:cNvPicPr>
            <a:picLocks noChangeAspect="1"/>
          </p:cNvPicPr>
          <p:nvPr/>
        </p:nvPicPr>
        <p:blipFill>
          <a:blip r:embed="rId2"/>
          <a:srcRect l="30637" r="-1" b="-1"/>
          <a:stretch/>
        </p:blipFill>
        <p:spPr>
          <a:xfrm>
            <a:off x="-30777" y="0"/>
            <a:ext cx="4804463" cy="3888712"/>
          </a:xfrm>
          <a:prstGeom prst="rect">
            <a:avLst/>
          </a:prstGeom>
        </p:spPr>
      </p:pic>
      <p:pic>
        <p:nvPicPr>
          <p:cNvPr id="6" name="Picture 5" descr="Hand holding binoculars">
            <a:extLst>
              <a:ext uri="{FF2B5EF4-FFF2-40B4-BE49-F238E27FC236}">
                <a16:creationId xmlns:a16="http://schemas.microsoft.com/office/drawing/2014/main" id="{46967F6A-A3B2-5E5B-597C-1E1A37F74541}"/>
              </a:ext>
            </a:extLst>
          </p:cNvPr>
          <p:cNvPicPr>
            <a:picLocks noChangeAspect="1"/>
          </p:cNvPicPr>
          <p:nvPr/>
        </p:nvPicPr>
        <p:blipFill>
          <a:blip r:embed="rId3"/>
          <a:srcRect r="1" b="12393"/>
          <a:stretch/>
        </p:blipFill>
        <p:spPr>
          <a:xfrm>
            <a:off x="-27810" y="4078788"/>
            <a:ext cx="4801943" cy="2797574"/>
          </a:xfrm>
          <a:prstGeom prst="rect">
            <a:avLst/>
          </a:prstGeom>
        </p:spPr>
      </p:pic>
    </p:spTree>
    <p:extLst>
      <p:ext uri="{BB962C8B-B14F-4D97-AF65-F5344CB8AC3E}">
        <p14:creationId xmlns:p14="http://schemas.microsoft.com/office/powerpoint/2010/main" val="146101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sz="7200" b="1" dirty="0">
                <a:solidFill>
                  <a:schemeClr val="accent1">
                    <a:lumMod val="60000"/>
                    <a:lumOff val="40000"/>
                  </a:schemeClr>
                </a:solidFill>
                <a:latin typeface="微軟正黑體" panose="020B0604030504040204" pitchFamily="34" charset="-120"/>
                <a:ea typeface="微軟正黑體" panose="020B0604030504040204" pitchFamily="34" charset="-120"/>
              </a:rPr>
              <a:t>探新求知</a:t>
            </a:r>
            <a:br>
              <a:rPr lang="en-US" altLang="zh-TW" sz="7200" b="1" dirty="0">
                <a:solidFill>
                  <a:schemeClr val="accent6">
                    <a:lumMod val="50000"/>
                  </a:schemeClr>
                </a:solidFill>
                <a:latin typeface="微軟正黑體" panose="020B0604030504040204" pitchFamily="34" charset="-120"/>
                <a:ea typeface="微軟正黑體" panose="020B0604030504040204" pitchFamily="34" charset="-120"/>
              </a:rPr>
            </a:br>
            <a:r>
              <a:rPr lang="zh-TW" altLang="en-US" sz="7200" b="1" dirty="0">
                <a:solidFill>
                  <a:schemeClr val="accent1">
                    <a:lumMod val="75000"/>
                  </a:schemeClr>
                </a:solidFill>
                <a:latin typeface="微軟正黑體" panose="020B0604030504040204" pitchFamily="34" charset="-120"/>
                <a:ea typeface="微軟正黑體" panose="020B0604030504040204" pitchFamily="34" charset="-120"/>
              </a:rPr>
              <a:t>樂學活用</a:t>
            </a:r>
            <a:br>
              <a:rPr lang="en-US" altLang="zh-TW" sz="7200" b="1" dirty="0">
                <a:solidFill>
                  <a:schemeClr val="accent1">
                    <a:lumMod val="75000"/>
                  </a:schemeClr>
                </a:solidFill>
                <a:latin typeface="微軟正黑體" panose="020B0604030504040204" pitchFamily="34" charset="-120"/>
                <a:ea typeface="微軟正黑體" panose="020B0604030504040204" pitchFamily="34" charset="-120"/>
              </a:rPr>
            </a:br>
            <a:r>
              <a:rPr lang="zh-TW" altLang="en-US" sz="7200" b="1" dirty="0">
                <a:solidFill>
                  <a:schemeClr val="accent1">
                    <a:lumMod val="50000"/>
                  </a:schemeClr>
                </a:solidFill>
                <a:latin typeface="微軟正黑體" panose="020B0604030504040204" pitchFamily="34" charset="-120"/>
                <a:ea typeface="微軟正黑體" panose="020B0604030504040204" pitchFamily="34" charset="-120"/>
              </a:rPr>
              <a:t>創造未來</a:t>
            </a:r>
          </a:p>
        </p:txBody>
      </p:sp>
      <p:sp>
        <p:nvSpPr>
          <p:cNvPr id="3" name="文字版面配置區 2"/>
          <p:cNvSpPr>
            <a:spLocks noGrp="1"/>
          </p:cNvSpPr>
          <p:nvPr>
            <p:ph type="body" idx="1"/>
          </p:nvPr>
        </p:nvSpPr>
        <p:spPr/>
        <p:txBody>
          <a:bodyPr>
            <a:normAutofit/>
          </a:bodyPr>
          <a:lstStyle/>
          <a:p>
            <a:pPr algn="ctr"/>
            <a:r>
              <a:rPr lang="zh-TW" altLang="en-US" sz="2800" dirty="0">
                <a:latin typeface="微軟正黑體" panose="020B0604030504040204" pitchFamily="34" charset="-120"/>
                <a:ea typeface="微軟正黑體" panose="020B0604030504040204" pitchFamily="34" charset="-120"/>
              </a:rPr>
              <a:t>強調培養學生的好奇心和探究的精神</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dirty="0">
                <a:latin typeface="微軟正黑體" panose="020B0604030504040204" pitchFamily="34" charset="-120"/>
                <a:ea typeface="微軟正黑體" panose="020B0604030504040204" pitchFamily="34" charset="-120"/>
              </a:rPr>
              <a:t>以「學生為本」，提供機會讓學生愉快地學習科學，並學以致用</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dirty="0">
                <a:latin typeface="微軟正黑體" panose="020B0604030504040204" pitchFamily="34" charset="-120"/>
                <a:ea typeface="微軟正黑體" panose="020B0604030504040204" pitchFamily="34" charset="-120"/>
              </a:rPr>
              <a:t>將創造性思維融入科學學習，學生將能夠更好地為未來作準備</a:t>
            </a:r>
          </a:p>
        </p:txBody>
      </p:sp>
      <p:sp>
        <p:nvSpPr>
          <p:cNvPr id="4" name="矩形 3"/>
          <p:cNvSpPr/>
          <p:nvPr/>
        </p:nvSpPr>
        <p:spPr>
          <a:xfrm>
            <a:off x="518137" y="565303"/>
            <a:ext cx="2646878" cy="1015663"/>
          </a:xfrm>
          <a:prstGeom prst="rect">
            <a:avLst/>
          </a:prstGeom>
        </p:spPr>
        <p:txBody>
          <a:bodyPr wrap="none">
            <a:spAutoFit/>
          </a:bodyPr>
          <a:lstStyle/>
          <a:p>
            <a:r>
              <a:rPr lang="zh-TW" altLang="en-US" sz="3600" b="1" dirty="0">
                <a:solidFill>
                  <a:srgbClr val="00B0F0"/>
                </a:solidFill>
                <a:latin typeface="微軟正黑體" panose="020B0604030504040204" pitchFamily="34" charset="-120"/>
                <a:ea typeface="微軟正黑體" panose="020B0604030504040204" pitchFamily="34" charset="-120"/>
              </a:rPr>
              <a:t>課程</a:t>
            </a:r>
            <a:r>
              <a:rPr lang="zh-TW" altLang="en-US" sz="6000" b="1" dirty="0">
                <a:solidFill>
                  <a:srgbClr val="00B0F0"/>
                </a:solidFill>
                <a:latin typeface="微軟正黑體" panose="020B0604030504040204" pitchFamily="34" charset="-120"/>
                <a:ea typeface="微軟正黑體" panose="020B0604030504040204" pitchFamily="34" charset="-120"/>
              </a:rPr>
              <a:t>理念</a:t>
            </a:r>
            <a:endParaRPr lang="zh-TW" altLang="en-US" sz="6000" dirty="0">
              <a:solidFill>
                <a:srgbClr val="00B0F0"/>
              </a:solidFill>
              <a:latin typeface="微軟正黑體" panose="020B0604030504040204" pitchFamily="34" charset="-120"/>
              <a:ea typeface="微軟正黑體" panose="020B0604030504040204" pitchFamily="34" charset="-120"/>
            </a:endParaRPr>
          </a:p>
        </p:txBody>
      </p:sp>
      <p:sp>
        <p:nvSpPr>
          <p:cNvPr id="5" name="TextBox 8"/>
          <p:cNvSpPr txBox="1"/>
          <p:nvPr/>
        </p:nvSpPr>
        <p:spPr>
          <a:xfrm>
            <a:off x="10722247" y="103638"/>
            <a:ext cx="1469753" cy="461665"/>
          </a:xfrm>
          <a:prstGeom prst="rect">
            <a:avLst/>
          </a:prstGeom>
          <a:noFill/>
        </p:spPr>
        <p:txBody>
          <a:bodyPr wrap="square" rtlCol="0">
            <a:spAutoFit/>
          </a:bodyPr>
          <a:lstStyle/>
          <a:p>
            <a:r>
              <a:rPr lang="en-US" altLang="zh-TW" sz="2400" b="1" dirty="0"/>
              <a:t>PSCG P.9</a:t>
            </a:r>
            <a:endParaRPr lang="zh-TW" altLang="en-US" sz="2400" b="1" dirty="0"/>
          </a:p>
        </p:txBody>
      </p:sp>
    </p:spTree>
    <p:extLst>
      <p:ext uri="{BB962C8B-B14F-4D97-AF65-F5344CB8AC3E}">
        <p14:creationId xmlns:p14="http://schemas.microsoft.com/office/powerpoint/2010/main" val="26232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5570756" cy="1015663"/>
          </a:xfrm>
          <a:prstGeom prst="rect">
            <a:avLst/>
          </a:prstGeom>
        </p:spPr>
        <p:txBody>
          <a:bodyPr wrap="none">
            <a:spAutoFit/>
          </a:bodyPr>
          <a:lstStyle/>
          <a:p>
            <a:r>
              <a:rPr lang="zh-TW" altLang="en-US" sz="3600" b="1" dirty="0">
                <a:solidFill>
                  <a:schemeClr val="accent2"/>
                </a:solidFill>
                <a:latin typeface="微軟正黑體" panose="020B0604030504040204" pitchFamily="34" charset="-120"/>
                <a:ea typeface="微軟正黑體" panose="020B0604030504040204" pitchFamily="34" charset="-120"/>
              </a:rPr>
              <a:t>課程結構的</a:t>
            </a:r>
            <a:r>
              <a:rPr lang="zh-TW" altLang="en-US" sz="6000" b="1" dirty="0">
                <a:solidFill>
                  <a:schemeClr val="accent2"/>
                </a:solidFill>
                <a:latin typeface="微軟正黑體" panose="020B0604030504040204" pitchFamily="34" charset="-120"/>
                <a:ea typeface="微軟正黑體" panose="020B0604030504040204" pitchFamily="34" charset="-120"/>
              </a:rPr>
              <a:t>組成部分</a:t>
            </a:r>
            <a:endParaRPr lang="zh-TW" altLang="en-US" sz="6000" dirty="0">
              <a:solidFill>
                <a:schemeClr val="accent2"/>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2"/>
          <a:stretch>
            <a:fillRect/>
          </a:stretch>
        </p:blipFill>
        <p:spPr>
          <a:xfrm>
            <a:off x="6181966" y="1"/>
            <a:ext cx="6010034" cy="6858000"/>
          </a:xfrm>
          <a:prstGeom prst="rect">
            <a:avLst/>
          </a:prstGeom>
        </p:spPr>
      </p:pic>
      <p:sp>
        <p:nvSpPr>
          <p:cNvPr id="9" name="文字方塊 8"/>
          <p:cNvSpPr txBox="1"/>
          <p:nvPr/>
        </p:nvSpPr>
        <p:spPr>
          <a:xfrm>
            <a:off x="1288473" y="2310938"/>
            <a:ext cx="4247804" cy="2862322"/>
          </a:xfrm>
          <a:prstGeom prst="rect">
            <a:avLst/>
          </a:prstGeom>
          <a:noFill/>
        </p:spPr>
        <p:txBody>
          <a:bodyPr wrap="square" rtlCol="0">
            <a:spAutoFit/>
          </a:bodyPr>
          <a:lstStyle/>
          <a:p>
            <a:r>
              <a:rPr lang="en-US" altLang="zh-TW" sz="6000" b="1" dirty="0">
                <a:solidFill>
                  <a:schemeClr val="accent6">
                    <a:lumMod val="75000"/>
                  </a:schemeClr>
                </a:solidFill>
                <a:latin typeface="微軟正黑體" panose="020B0604030504040204" pitchFamily="34" charset="-120"/>
                <a:ea typeface="微軟正黑體" panose="020B0604030504040204" pitchFamily="34" charset="-120"/>
              </a:rPr>
              <a:t>2</a:t>
            </a:r>
            <a:r>
              <a:rPr lang="zh-TW" altLang="en-US" sz="4000" dirty="0">
                <a:latin typeface="微軟正黑體" panose="020B0604030504040204" pitchFamily="34" charset="-120"/>
                <a:ea typeface="微軟正黑體" panose="020B0604030504040204" pitchFamily="34" charset="-120"/>
              </a:rPr>
              <a:t>個課程重點</a:t>
            </a:r>
            <a:endParaRPr lang="en-US" altLang="zh-TW" sz="4000" dirty="0">
              <a:latin typeface="微軟正黑體" panose="020B0604030504040204" pitchFamily="34" charset="-120"/>
              <a:ea typeface="微軟正黑體" panose="020B0604030504040204" pitchFamily="34" charset="-120"/>
            </a:endParaRPr>
          </a:p>
          <a:p>
            <a:r>
              <a:rPr lang="en-US" altLang="zh-TW" sz="6000" b="1" dirty="0">
                <a:solidFill>
                  <a:schemeClr val="accent2"/>
                </a:solidFill>
                <a:latin typeface="微軟正黑體" panose="020B0604030504040204" pitchFamily="34" charset="-120"/>
                <a:ea typeface="微軟正黑體" panose="020B0604030504040204" pitchFamily="34" charset="-120"/>
              </a:rPr>
              <a:t>3</a:t>
            </a:r>
            <a:r>
              <a:rPr lang="zh-TW" altLang="en-US" sz="4000" dirty="0">
                <a:latin typeface="微軟正黑體" panose="020B0604030504040204" pitchFamily="34" charset="-120"/>
                <a:ea typeface="微軟正黑體" panose="020B0604030504040204" pitchFamily="34" charset="-120"/>
              </a:rPr>
              <a:t>類學習目標</a:t>
            </a:r>
            <a:endParaRPr lang="en-US" altLang="zh-TW" sz="4000" dirty="0">
              <a:latin typeface="微軟正黑體" panose="020B0604030504040204" pitchFamily="34" charset="-120"/>
              <a:ea typeface="微軟正黑體" panose="020B0604030504040204" pitchFamily="34" charset="-120"/>
            </a:endParaRPr>
          </a:p>
          <a:p>
            <a:r>
              <a:rPr lang="en-US" altLang="zh-TW" sz="6000" b="1" dirty="0">
                <a:solidFill>
                  <a:srgbClr val="0070C0"/>
                </a:solidFill>
                <a:latin typeface="微軟正黑體" panose="020B0604030504040204" pitchFamily="34" charset="-120"/>
                <a:ea typeface="微軟正黑體" panose="020B0604030504040204" pitchFamily="34" charset="-120"/>
              </a:rPr>
              <a:t>4</a:t>
            </a:r>
            <a:r>
              <a:rPr lang="zh-TW" altLang="en-US" sz="4000" dirty="0">
                <a:latin typeface="微軟正黑體" panose="020B0604030504040204" pitchFamily="34" charset="-120"/>
                <a:ea typeface="微軟正黑體" panose="020B0604030504040204" pitchFamily="34" charset="-120"/>
              </a:rPr>
              <a:t>大學習範疇</a:t>
            </a:r>
            <a:endParaRPr lang="en-US" altLang="zh-TW" sz="4000" dirty="0">
              <a:latin typeface="微軟正黑體" panose="020B0604030504040204" pitchFamily="34" charset="-120"/>
              <a:ea typeface="微軟正黑體" panose="020B0604030504040204" pitchFamily="34" charset="-120"/>
            </a:endParaRPr>
          </a:p>
        </p:txBody>
      </p:sp>
      <p:sp>
        <p:nvSpPr>
          <p:cNvPr id="5" name="TextBox 8"/>
          <p:cNvSpPr txBox="1"/>
          <p:nvPr/>
        </p:nvSpPr>
        <p:spPr>
          <a:xfrm>
            <a:off x="10722247" y="103638"/>
            <a:ext cx="1469753" cy="461665"/>
          </a:xfrm>
          <a:prstGeom prst="rect">
            <a:avLst/>
          </a:prstGeom>
          <a:noFill/>
        </p:spPr>
        <p:txBody>
          <a:bodyPr wrap="square" rtlCol="0">
            <a:spAutoFit/>
          </a:bodyPr>
          <a:lstStyle/>
          <a:p>
            <a:r>
              <a:rPr lang="en-US" altLang="zh-TW" sz="2400" b="1" dirty="0"/>
              <a:t>PSCG P.13</a:t>
            </a:r>
            <a:endParaRPr lang="zh-TW" altLang="en-US" sz="2400" b="1" dirty="0"/>
          </a:p>
        </p:txBody>
      </p:sp>
    </p:spTree>
    <p:extLst>
      <p:ext uri="{BB962C8B-B14F-4D97-AF65-F5344CB8AC3E}">
        <p14:creationId xmlns:p14="http://schemas.microsoft.com/office/powerpoint/2010/main" val="292164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5589992" cy="1015663"/>
          </a:xfrm>
          <a:prstGeom prst="rect">
            <a:avLst/>
          </a:prstGeom>
        </p:spPr>
        <p:txBody>
          <a:bodyPr wrap="none">
            <a:spAutoFit/>
          </a:bodyPr>
          <a:lstStyle/>
          <a:p>
            <a:r>
              <a:rPr lang="zh-TW" altLang="en-US" sz="3600" b="1" dirty="0">
                <a:solidFill>
                  <a:schemeClr val="accent2"/>
                </a:solidFill>
                <a:latin typeface="微軟正黑體" panose="020B0604030504040204" pitchFamily="34" charset="-120"/>
                <a:ea typeface="微軟正黑體" panose="020B0604030504040204" pitchFamily="34" charset="-120"/>
              </a:rPr>
              <a:t>課程重點 </a:t>
            </a:r>
            <a:r>
              <a:rPr lang="en-US" altLang="zh-TW" sz="3600" b="1" dirty="0">
                <a:solidFill>
                  <a:schemeClr val="accent2"/>
                </a:solidFill>
                <a:latin typeface="微軟正黑體" panose="020B0604030504040204" pitchFamily="34" charset="-120"/>
                <a:ea typeface="微軟正黑體" panose="020B0604030504040204" pitchFamily="34" charset="-120"/>
              </a:rPr>
              <a:t>– </a:t>
            </a:r>
            <a:r>
              <a:rPr lang="zh-TW" altLang="en-US" sz="6000" b="1" dirty="0">
                <a:solidFill>
                  <a:schemeClr val="accent2"/>
                </a:solidFill>
                <a:latin typeface="微軟正黑體" panose="020B0604030504040204" pitchFamily="34" charset="-120"/>
                <a:ea typeface="微軟正黑體" panose="020B0604030504040204" pitchFamily="34" charset="-120"/>
              </a:rPr>
              <a:t>科學探究</a:t>
            </a:r>
            <a:endParaRPr lang="zh-TW" altLang="en-US" sz="6000" dirty="0">
              <a:solidFill>
                <a:schemeClr val="accent2"/>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880448" y="2326979"/>
            <a:ext cx="5103005" cy="4401205"/>
          </a:xfrm>
          <a:prstGeom prst="rect">
            <a:avLst/>
          </a:prstGeom>
          <a:noFill/>
        </p:spPr>
        <p:txBody>
          <a:bodyPr wrap="square" rtlCol="0">
            <a:spAutoFit/>
          </a:bodyPr>
          <a:lstStyle/>
          <a:p>
            <a:r>
              <a:rPr lang="en-US" altLang="zh-TW" sz="6000" b="1" dirty="0">
                <a:solidFill>
                  <a:schemeClr val="accent2">
                    <a:lumMod val="60000"/>
                    <a:lumOff val="40000"/>
                  </a:schemeClr>
                </a:solidFill>
                <a:latin typeface="微軟正黑體" panose="020B0604030504040204" pitchFamily="34" charset="-120"/>
                <a:ea typeface="微軟正黑體" panose="020B0604030504040204" pitchFamily="34" charset="-120"/>
              </a:rPr>
              <a:t>P</a:t>
            </a:r>
            <a:r>
              <a:rPr lang="en-US" altLang="zh-TW" sz="4000" b="1" dirty="0">
                <a:solidFill>
                  <a:schemeClr val="accent2">
                    <a:lumMod val="60000"/>
                    <a:lumOff val="40000"/>
                  </a:schemeClr>
                </a:solidFill>
                <a:latin typeface="微軟正黑體" panose="020B0604030504040204" pitchFamily="34" charset="-120"/>
                <a:ea typeface="微軟正黑體" panose="020B0604030504040204" pitchFamily="34" charset="-120"/>
              </a:rPr>
              <a:t>lan</a:t>
            </a:r>
            <a:r>
              <a:rPr lang="en-US" altLang="zh-TW" sz="4000" b="1"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en-US" sz="4000" b="1" dirty="0">
                <a:solidFill>
                  <a:schemeClr val="accent2">
                    <a:lumMod val="60000"/>
                    <a:lumOff val="40000"/>
                  </a:schemeClr>
                </a:solidFill>
                <a:latin typeface="微軟正黑體" panose="020B0604030504040204" pitchFamily="34" charset="-120"/>
                <a:ea typeface="微軟正黑體" panose="020B0604030504040204" pitchFamily="34" charset="-120"/>
              </a:rPr>
              <a:t>提問和規劃</a:t>
            </a:r>
            <a:endParaRPr lang="en-US" altLang="zh-TW" sz="40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a:p>
            <a:r>
              <a:rPr lang="en-US" altLang="zh-TW" sz="6000" b="1" dirty="0">
                <a:solidFill>
                  <a:schemeClr val="accent2">
                    <a:lumMod val="75000"/>
                  </a:schemeClr>
                </a:solidFill>
                <a:latin typeface="微軟正黑體" panose="020B0604030504040204" pitchFamily="34" charset="-120"/>
                <a:ea typeface="微軟正黑體" panose="020B0604030504040204" pitchFamily="34" charset="-120"/>
              </a:rPr>
              <a:t>D</a:t>
            </a:r>
            <a:r>
              <a:rPr lang="en-US" altLang="zh-TW" sz="4000" b="1" dirty="0">
                <a:solidFill>
                  <a:schemeClr val="accent2">
                    <a:lumMod val="75000"/>
                  </a:schemeClr>
                </a:solidFill>
                <a:latin typeface="微軟正黑體" panose="020B0604030504040204" pitchFamily="34" charset="-120"/>
                <a:ea typeface="微軟正黑體" panose="020B0604030504040204" pitchFamily="34" charset="-120"/>
              </a:rPr>
              <a:t>o</a:t>
            </a:r>
            <a:r>
              <a:rPr lang="en-US" altLang="zh-TW" sz="4000" b="1" dirty="0">
                <a:solidFill>
                  <a:schemeClr val="accent2"/>
                </a:solidFill>
                <a:latin typeface="微軟正黑體" panose="020B0604030504040204" pitchFamily="34" charset="-120"/>
                <a:ea typeface="微軟正黑體" panose="020B0604030504040204" pitchFamily="34" charset="-120"/>
              </a:rPr>
              <a:t> </a:t>
            </a: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實施和記錄</a:t>
            </a:r>
            <a:r>
              <a:rPr lang="en-US" altLang="zh-TW" sz="6000" b="1" dirty="0" err="1">
                <a:solidFill>
                  <a:schemeClr val="accent2">
                    <a:lumMod val="50000"/>
                  </a:schemeClr>
                </a:solidFill>
                <a:latin typeface="微軟正黑體" panose="020B0604030504040204" pitchFamily="34" charset="-120"/>
                <a:ea typeface="微軟正黑體" panose="020B0604030504040204" pitchFamily="34" charset="-120"/>
              </a:rPr>
              <a:t>A</a:t>
            </a:r>
            <a:r>
              <a:rPr lang="en-US" altLang="zh-TW" sz="4000" b="1" dirty="0" err="1">
                <a:solidFill>
                  <a:schemeClr val="accent2">
                    <a:lumMod val="50000"/>
                  </a:schemeClr>
                </a:solidFill>
                <a:latin typeface="微軟正黑體" panose="020B0604030504040204" pitchFamily="34" charset="-120"/>
                <a:ea typeface="微軟正黑體" panose="020B0604030504040204" pitchFamily="34" charset="-120"/>
              </a:rPr>
              <a:t>nalyse</a:t>
            </a:r>
            <a:r>
              <a:rPr lang="en-US" altLang="zh-TW" sz="4000" b="1" dirty="0">
                <a:solidFill>
                  <a:srgbClr val="0070C0"/>
                </a:solidFill>
                <a:latin typeface="微軟正黑體" panose="020B0604030504040204" pitchFamily="34" charset="-120"/>
                <a:ea typeface="微軟正黑體" panose="020B0604030504040204" pitchFamily="34" charset="-120"/>
              </a:rPr>
              <a:t> </a:t>
            </a:r>
            <a:r>
              <a:rPr lang="zh-TW" altLang="en-US" sz="4000" b="1" dirty="0">
                <a:solidFill>
                  <a:schemeClr val="accent2">
                    <a:lumMod val="50000"/>
                  </a:schemeClr>
                </a:solidFill>
                <a:latin typeface="微軟正黑體" panose="020B0604030504040204" pitchFamily="34" charset="-120"/>
                <a:ea typeface="微軟正黑體" panose="020B0604030504040204" pitchFamily="34" charset="-120"/>
              </a:rPr>
              <a:t>整理和分析</a:t>
            </a:r>
            <a:r>
              <a:rPr lang="en-US" altLang="zh-TW" sz="6000" b="1" dirty="0">
                <a:solidFill>
                  <a:srgbClr val="C00000"/>
                </a:solidFill>
                <a:latin typeface="微軟正黑體" panose="020B0604030504040204" pitchFamily="34" charset="-120"/>
                <a:ea typeface="微軟正黑體" panose="020B0604030504040204" pitchFamily="34" charset="-120"/>
              </a:rPr>
              <a:t>R</a:t>
            </a:r>
            <a:r>
              <a:rPr lang="en-US" altLang="zh-TW" sz="4000" dirty="0">
                <a:solidFill>
                  <a:srgbClr val="C00000"/>
                </a:solidFill>
                <a:latin typeface="微軟正黑體" panose="020B0604030504040204" pitchFamily="34" charset="-120"/>
                <a:ea typeface="微軟正黑體" panose="020B0604030504040204" pitchFamily="34" charset="-120"/>
              </a:rPr>
              <a:t>eview </a:t>
            </a:r>
            <a:r>
              <a:rPr lang="zh-TW" altLang="en-US" sz="4000" b="1" dirty="0">
                <a:solidFill>
                  <a:srgbClr val="C00000"/>
                </a:solidFill>
                <a:latin typeface="微軟正黑體" panose="020B0604030504040204" pitchFamily="34" charset="-120"/>
                <a:ea typeface="微軟正黑體" panose="020B0604030504040204" pitchFamily="34" charset="-120"/>
              </a:rPr>
              <a:t>表達和反思</a:t>
            </a:r>
            <a:endParaRPr lang="en-US" altLang="zh-TW" sz="4000" b="1" dirty="0">
              <a:solidFill>
                <a:srgbClr val="C00000"/>
              </a:solidFill>
              <a:latin typeface="微軟正黑體" panose="020B0604030504040204" pitchFamily="34" charset="-120"/>
              <a:ea typeface="微軟正黑體" panose="020B0604030504040204" pitchFamily="34" charset="-120"/>
            </a:endParaRPr>
          </a:p>
          <a:p>
            <a:endParaRPr lang="en-US" altLang="zh-TW" sz="4000"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6405" y="1922088"/>
            <a:ext cx="6729664" cy="4935912"/>
          </a:xfrm>
          <a:prstGeom prst="rect">
            <a:avLst/>
          </a:prstGeom>
        </p:spPr>
      </p:pic>
      <p:sp>
        <p:nvSpPr>
          <p:cNvPr id="5"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P.14-19</a:t>
            </a:r>
            <a:endParaRPr lang="zh-TW" altLang="en-US" sz="2400" b="1" dirty="0"/>
          </a:p>
        </p:txBody>
      </p:sp>
    </p:spTree>
    <p:extLst>
      <p:ext uri="{BB962C8B-B14F-4D97-AF65-F5344CB8AC3E}">
        <p14:creationId xmlns:p14="http://schemas.microsoft.com/office/powerpoint/2010/main" val="26267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7898316" cy="1015663"/>
          </a:xfrm>
          <a:prstGeom prst="rect">
            <a:avLst/>
          </a:prstGeom>
        </p:spPr>
        <p:txBody>
          <a:bodyPr wrap="none">
            <a:spAutoFit/>
          </a:bodyPr>
          <a:lstStyle/>
          <a:p>
            <a:r>
              <a:rPr lang="zh-TW" altLang="en-US" sz="3600" b="1" dirty="0">
                <a:solidFill>
                  <a:schemeClr val="accent2"/>
                </a:solidFill>
                <a:latin typeface="微軟正黑體" panose="020B0604030504040204" pitchFamily="34" charset="-120"/>
                <a:ea typeface="微軟正黑體" panose="020B0604030504040204" pitchFamily="34" charset="-120"/>
              </a:rPr>
              <a:t>課程重點 </a:t>
            </a:r>
            <a:r>
              <a:rPr lang="en-US" altLang="zh-TW" sz="3600" b="1" dirty="0">
                <a:solidFill>
                  <a:schemeClr val="accent2"/>
                </a:solidFill>
                <a:latin typeface="微軟正黑體" panose="020B0604030504040204" pitchFamily="34" charset="-120"/>
                <a:ea typeface="微軟正黑體" panose="020B0604030504040204" pitchFamily="34" charset="-120"/>
              </a:rPr>
              <a:t>– </a:t>
            </a:r>
            <a:r>
              <a:rPr lang="zh-TW" altLang="en-US" sz="6000" b="1" dirty="0">
                <a:solidFill>
                  <a:schemeClr val="accent2"/>
                </a:solidFill>
                <a:latin typeface="微軟正黑體" panose="020B0604030504040204" pitchFamily="34" charset="-120"/>
                <a:ea typeface="微軟正黑體" panose="020B0604030504040204" pitchFamily="34" charset="-120"/>
              </a:rPr>
              <a:t>工程設計與創新</a:t>
            </a:r>
            <a:endParaRPr lang="zh-TW" altLang="en-US" sz="6000" dirty="0">
              <a:solidFill>
                <a:schemeClr val="accent2"/>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518137" y="2267670"/>
            <a:ext cx="5310745" cy="4401205"/>
          </a:xfrm>
          <a:prstGeom prst="rect">
            <a:avLst/>
          </a:prstGeom>
          <a:noFill/>
        </p:spPr>
        <p:txBody>
          <a:bodyPr wrap="square" rtlCol="0">
            <a:spAutoFit/>
          </a:bodyPr>
          <a:lstStyle/>
          <a:p>
            <a:r>
              <a:rPr lang="en-US" altLang="zh-TW" sz="6000" b="1" dirty="0">
                <a:solidFill>
                  <a:schemeClr val="accent2">
                    <a:lumMod val="60000"/>
                    <a:lumOff val="40000"/>
                  </a:schemeClr>
                </a:solidFill>
                <a:latin typeface="微軟正黑體" panose="020B0604030504040204" pitchFamily="34" charset="-120"/>
                <a:ea typeface="微軟正黑體" panose="020B0604030504040204" pitchFamily="34" charset="-120"/>
              </a:rPr>
              <a:t>P</a:t>
            </a:r>
            <a:r>
              <a:rPr lang="en-US" altLang="zh-TW" sz="4000" b="1" dirty="0">
                <a:solidFill>
                  <a:schemeClr val="accent2">
                    <a:lumMod val="60000"/>
                    <a:lumOff val="40000"/>
                  </a:schemeClr>
                </a:solidFill>
                <a:latin typeface="微軟正黑體" panose="020B0604030504040204" pitchFamily="34" charset="-120"/>
                <a:ea typeface="微軟正黑體" panose="020B0604030504040204" pitchFamily="34" charset="-120"/>
              </a:rPr>
              <a:t>lan </a:t>
            </a:r>
            <a:r>
              <a:rPr lang="zh-TW" altLang="en-US" sz="4000" b="1" dirty="0">
                <a:solidFill>
                  <a:schemeClr val="accent2">
                    <a:lumMod val="60000"/>
                    <a:lumOff val="40000"/>
                  </a:schemeClr>
                </a:solidFill>
                <a:latin typeface="微軟正黑體" panose="020B0604030504040204" pitchFamily="34" charset="-120"/>
                <a:ea typeface="微軟正黑體" panose="020B0604030504040204" pitchFamily="34" charset="-120"/>
              </a:rPr>
              <a:t>界定問題和規劃</a:t>
            </a:r>
            <a:r>
              <a:rPr lang="en-US" altLang="zh-TW" sz="6000" b="1" dirty="0">
                <a:solidFill>
                  <a:schemeClr val="accent2">
                    <a:lumMod val="75000"/>
                  </a:schemeClr>
                </a:solidFill>
                <a:latin typeface="微軟正黑體" panose="020B0604030504040204" pitchFamily="34" charset="-120"/>
                <a:ea typeface="微軟正黑體" panose="020B0604030504040204" pitchFamily="34" charset="-120"/>
              </a:rPr>
              <a:t>D</a:t>
            </a:r>
            <a:r>
              <a:rPr lang="en-US" altLang="zh-TW" sz="4000" b="1" dirty="0">
                <a:solidFill>
                  <a:schemeClr val="accent2">
                    <a:lumMod val="75000"/>
                  </a:schemeClr>
                </a:solidFill>
                <a:latin typeface="微軟正黑體" panose="020B0604030504040204" pitchFamily="34" charset="-120"/>
                <a:ea typeface="微軟正黑體" panose="020B0604030504040204" pitchFamily="34" charset="-120"/>
              </a:rPr>
              <a:t>o </a:t>
            </a: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建立模型和測試</a:t>
            </a:r>
            <a:r>
              <a:rPr lang="en-US" altLang="zh-TW" sz="6000" b="1" dirty="0">
                <a:solidFill>
                  <a:schemeClr val="accent2">
                    <a:lumMod val="50000"/>
                  </a:schemeClr>
                </a:solidFill>
                <a:latin typeface="微軟正黑體" panose="020B0604030504040204" pitchFamily="34" charset="-120"/>
                <a:ea typeface="微軟正黑體" panose="020B0604030504040204" pitchFamily="34" charset="-120"/>
              </a:rPr>
              <a:t>I</a:t>
            </a:r>
            <a:r>
              <a:rPr lang="en-US" altLang="zh-TW" sz="4000" b="1" dirty="0">
                <a:solidFill>
                  <a:schemeClr val="accent2">
                    <a:lumMod val="50000"/>
                  </a:schemeClr>
                </a:solidFill>
                <a:latin typeface="微軟正黑體" panose="020B0604030504040204" pitchFamily="34" charset="-120"/>
                <a:ea typeface="微軟正黑體" panose="020B0604030504040204" pitchFamily="34" charset="-120"/>
              </a:rPr>
              <a:t>mprove </a:t>
            </a:r>
            <a:r>
              <a:rPr lang="zh-TW" altLang="en-US" sz="4000" b="1" dirty="0">
                <a:solidFill>
                  <a:schemeClr val="accent2">
                    <a:lumMod val="50000"/>
                  </a:schemeClr>
                </a:solidFill>
                <a:latin typeface="微軟正黑體" panose="020B0604030504040204" pitchFamily="34" charset="-120"/>
                <a:ea typeface="微軟正黑體" panose="020B0604030504040204" pitchFamily="34" charset="-120"/>
              </a:rPr>
              <a:t>改良設計</a:t>
            </a:r>
            <a:r>
              <a:rPr lang="en-US" altLang="zh-TW" sz="6000" b="1" dirty="0">
                <a:solidFill>
                  <a:srgbClr val="C00000"/>
                </a:solidFill>
                <a:latin typeface="微軟正黑體" panose="020B0604030504040204" pitchFamily="34" charset="-120"/>
                <a:ea typeface="微軟正黑體" panose="020B0604030504040204" pitchFamily="34" charset="-120"/>
              </a:rPr>
              <a:t>R</a:t>
            </a:r>
            <a:r>
              <a:rPr lang="en-US" altLang="zh-TW" sz="4000" dirty="0">
                <a:solidFill>
                  <a:srgbClr val="C00000"/>
                </a:solidFill>
                <a:latin typeface="微軟正黑體" panose="020B0604030504040204" pitchFamily="34" charset="-120"/>
                <a:ea typeface="微軟正黑體" panose="020B0604030504040204" pitchFamily="34" charset="-120"/>
              </a:rPr>
              <a:t>eview </a:t>
            </a:r>
            <a:r>
              <a:rPr lang="zh-TW" altLang="en-US" sz="4000" b="1" dirty="0">
                <a:solidFill>
                  <a:srgbClr val="C00000"/>
                </a:solidFill>
                <a:latin typeface="微軟正黑體" panose="020B0604030504040204" pitchFamily="34" charset="-120"/>
                <a:ea typeface="微軟正黑體" panose="020B0604030504040204" pitchFamily="34" charset="-120"/>
              </a:rPr>
              <a:t>表達和反思</a:t>
            </a:r>
            <a:endParaRPr lang="en-US" altLang="zh-TW" sz="4000" b="1" dirty="0">
              <a:solidFill>
                <a:srgbClr val="C00000"/>
              </a:solidFill>
              <a:latin typeface="微軟正黑體" panose="020B0604030504040204" pitchFamily="34" charset="-120"/>
              <a:ea typeface="微軟正黑體" panose="020B0604030504040204" pitchFamily="34" charset="-120"/>
            </a:endParaRPr>
          </a:p>
          <a:p>
            <a:endParaRPr lang="en-US" altLang="zh-TW" sz="4000"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rotWithShape="1">
          <a:blip r:embed="rId2"/>
          <a:srcRect l="2541" r="5363"/>
          <a:stretch/>
        </p:blipFill>
        <p:spPr>
          <a:xfrm>
            <a:off x="5662863" y="2078546"/>
            <a:ext cx="6336632" cy="4779454"/>
          </a:xfrm>
          <a:prstGeom prst="rect">
            <a:avLst/>
          </a:prstGeom>
        </p:spPr>
      </p:pic>
      <p:sp>
        <p:nvSpPr>
          <p:cNvPr id="5"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P.20-23</a:t>
            </a:r>
            <a:endParaRPr lang="zh-TW" altLang="en-US" sz="2400" b="1" dirty="0"/>
          </a:p>
        </p:txBody>
      </p:sp>
    </p:spTree>
    <p:extLst>
      <p:ext uri="{BB962C8B-B14F-4D97-AF65-F5344CB8AC3E}">
        <p14:creationId xmlns:p14="http://schemas.microsoft.com/office/powerpoint/2010/main" val="367316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標題 1"/>
          <p:cNvSpPr>
            <a:spLocks noGrp="1"/>
          </p:cNvSpPr>
          <p:nvPr>
            <p:ph type="title"/>
          </p:nvPr>
        </p:nvSpPr>
        <p:spPr>
          <a:xfrm>
            <a:off x="985381" y="1396686"/>
            <a:ext cx="3627553" cy="4064628"/>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為甚麼科學課時增加近一倍？應如何運用？</a:t>
            </a:r>
            <a:endParaRPr lang="en-US" dirty="0">
              <a:solidFill>
                <a:schemeClr val="bg1"/>
              </a:solidFill>
              <a:latin typeface="微軟正黑體" panose="020B0604030504040204" pitchFamily="34" charset="-120"/>
              <a:ea typeface="微軟正黑體" panose="020B0604030504040204" pitchFamily="34" charset="-120"/>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4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5589992" cy="1015663"/>
          </a:xfrm>
          <a:prstGeom prst="rect">
            <a:avLst/>
          </a:prstGeom>
        </p:spPr>
        <p:txBody>
          <a:bodyPr wrap="none">
            <a:spAutoFit/>
          </a:bodyPr>
          <a:lstStyle/>
          <a:p>
            <a:r>
              <a:rPr lang="zh-TW" altLang="en-US" sz="3600" b="1" dirty="0">
                <a:solidFill>
                  <a:schemeClr val="accent6"/>
                </a:solidFill>
                <a:latin typeface="微軟正黑體" panose="020B0604030504040204" pitchFamily="34" charset="-120"/>
                <a:ea typeface="微軟正黑體" panose="020B0604030504040204" pitchFamily="34" charset="-120"/>
              </a:rPr>
              <a:t>課程規劃 </a:t>
            </a:r>
            <a:r>
              <a:rPr lang="en-US" altLang="zh-TW" sz="3600" b="1" dirty="0">
                <a:solidFill>
                  <a:schemeClr val="accent6"/>
                </a:solidFill>
                <a:latin typeface="微軟正黑體" panose="020B0604030504040204" pitchFamily="34" charset="-120"/>
                <a:ea typeface="微軟正黑體" panose="020B0604030504040204" pitchFamily="34" charset="-120"/>
              </a:rPr>
              <a:t>– </a:t>
            </a:r>
            <a:r>
              <a:rPr lang="zh-TW" altLang="en-US" sz="6000" b="1" dirty="0">
                <a:solidFill>
                  <a:schemeClr val="accent6"/>
                </a:solidFill>
                <a:latin typeface="微軟正黑體" panose="020B0604030504040204" pitchFamily="34" charset="-120"/>
                <a:ea typeface="微軟正黑體" panose="020B0604030504040204" pitchFamily="34" charset="-120"/>
              </a:rPr>
              <a:t>課時分配</a:t>
            </a:r>
            <a:endParaRPr lang="zh-TW" altLang="en-US" sz="6000" dirty="0">
              <a:solidFill>
                <a:schemeClr val="accent6"/>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8437" y="2739816"/>
            <a:ext cx="5704176" cy="3416320"/>
          </a:xfrm>
          <a:prstGeom prst="rect">
            <a:avLst/>
          </a:prstGeom>
          <a:noFill/>
        </p:spPr>
        <p:txBody>
          <a:bodyPr wrap="square" rtlCol="0">
            <a:spAutoFit/>
          </a:bodyPr>
          <a:lstStyle/>
          <a:p>
            <a:r>
              <a:rPr lang="zh-TW" altLang="en-US" sz="3200" b="1" dirty="0">
                <a:solidFill>
                  <a:schemeClr val="accent6">
                    <a:lumMod val="60000"/>
                    <a:lumOff val="40000"/>
                  </a:schemeClr>
                </a:solidFill>
                <a:latin typeface="微軟正黑體" panose="020B0604030504040204" pitchFamily="34" charset="-120"/>
                <a:ea typeface="微軟正黑體" panose="020B0604030504040204" pitchFamily="34" charset="-120"/>
              </a:rPr>
              <a:t>小一至小二</a:t>
            </a:r>
            <a:r>
              <a:rPr lang="en-US" altLang="zh-TW" sz="3200" dirty="0">
                <a:latin typeface="微軟正黑體" panose="020B0604030504040204" pitchFamily="34" charset="-120"/>
                <a:ea typeface="微軟正黑體" panose="020B0604030504040204" pitchFamily="34" charset="-120"/>
              </a:rPr>
              <a:t>︰</a:t>
            </a:r>
          </a:p>
          <a:p>
            <a:r>
              <a:rPr lang="zh-TW" altLang="en-US" sz="3200" dirty="0">
                <a:latin typeface="微軟正黑體" panose="020B0604030504040204" pitchFamily="34" charset="-120"/>
                <a:ea typeface="微軟正黑體" panose="020B0604030504040204" pitchFamily="34" charset="-120"/>
              </a:rPr>
              <a:t>每周</a:t>
            </a:r>
            <a:r>
              <a:rPr lang="en-US" altLang="zh-TW" sz="6000" b="1" dirty="0">
                <a:solidFill>
                  <a:schemeClr val="accent6">
                    <a:lumMod val="60000"/>
                    <a:lumOff val="40000"/>
                  </a:schemeClr>
                </a:solidFill>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節</a:t>
            </a:r>
            <a:r>
              <a:rPr lang="en-US" altLang="zh-TW" sz="3200" dirty="0">
                <a:latin typeface="微軟正黑體" panose="020B0604030504040204" pitchFamily="34" charset="-120"/>
                <a:ea typeface="微軟正黑體" panose="020B0604030504040204" pitchFamily="34" charset="-120"/>
              </a:rPr>
              <a:t>35</a:t>
            </a:r>
            <a:r>
              <a:rPr lang="zh-TW" altLang="en-US" sz="3200" dirty="0">
                <a:latin typeface="微軟正黑體" panose="020B0604030504040204" pitchFamily="34" charset="-120"/>
                <a:ea typeface="微軟正黑體" panose="020B0604030504040204" pitchFamily="34" charset="-120"/>
              </a:rPr>
              <a:t>分鐘課堂 </a:t>
            </a:r>
            <a:endParaRPr lang="en-US" altLang="zh-TW" sz="3200" dirty="0">
              <a:latin typeface="微軟正黑體" panose="020B0604030504040204" pitchFamily="34" charset="-120"/>
              <a:ea typeface="微軟正黑體" panose="020B0604030504040204" pitchFamily="34" charset="-120"/>
            </a:endParaRPr>
          </a:p>
          <a:p>
            <a:endParaRPr lang="en-US" altLang="zh-TW" sz="3200" dirty="0">
              <a:latin typeface="微軟正黑體" panose="020B0604030504040204" pitchFamily="34" charset="-120"/>
              <a:ea typeface="微軟正黑體" panose="020B0604030504040204" pitchFamily="34" charset="-120"/>
            </a:endParaRPr>
          </a:p>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小三至小六</a:t>
            </a:r>
            <a:r>
              <a:rPr lang="en-US" altLang="zh-TW" sz="3200" dirty="0">
                <a:latin typeface="微軟正黑體" panose="020B0604030504040204" pitchFamily="34" charset="-120"/>
                <a:ea typeface="微軟正黑體" panose="020B0604030504040204" pitchFamily="34" charset="-120"/>
              </a:rPr>
              <a:t>︰</a:t>
            </a:r>
          </a:p>
          <a:p>
            <a:r>
              <a:rPr lang="zh-TW" altLang="en-US" sz="3200" dirty="0">
                <a:latin typeface="微軟正黑體" panose="020B0604030504040204" pitchFamily="34" charset="-120"/>
                <a:ea typeface="微軟正黑體" panose="020B0604030504040204" pitchFamily="34" charset="-120"/>
              </a:rPr>
              <a:t>每周</a:t>
            </a:r>
            <a:r>
              <a:rPr lang="en-US" altLang="zh-TW" sz="60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節</a:t>
            </a:r>
            <a:r>
              <a:rPr lang="en-US" altLang="zh-TW" sz="3200" dirty="0">
                <a:latin typeface="微軟正黑體" panose="020B0604030504040204" pitchFamily="34" charset="-120"/>
                <a:ea typeface="微軟正黑體" panose="020B0604030504040204" pitchFamily="34" charset="-120"/>
              </a:rPr>
              <a:t>35</a:t>
            </a:r>
            <a:r>
              <a:rPr lang="zh-TW" altLang="en-US" sz="3200" dirty="0">
                <a:latin typeface="微軟正黑體" panose="020B0604030504040204" pitchFamily="34" charset="-120"/>
                <a:ea typeface="微軟正黑體" panose="020B0604030504040204" pitchFamily="34" charset="-120"/>
              </a:rPr>
              <a:t>分鐘課堂</a:t>
            </a:r>
            <a:endParaRPr lang="en-US" altLang="zh-TW" sz="3200"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stretch>
            <a:fillRect/>
          </a:stretch>
        </p:blipFill>
        <p:spPr>
          <a:xfrm>
            <a:off x="6620741" y="2166739"/>
            <a:ext cx="5238750" cy="4562475"/>
          </a:xfrm>
          <a:prstGeom prst="rect">
            <a:avLst/>
          </a:prstGeom>
        </p:spPr>
      </p:pic>
      <p:cxnSp>
        <p:nvCxnSpPr>
          <p:cNvPr id="8" name="直線接點 7"/>
          <p:cNvCxnSpPr/>
          <p:nvPr/>
        </p:nvCxnSpPr>
        <p:spPr>
          <a:xfrm>
            <a:off x="638437" y="4447977"/>
            <a:ext cx="551965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P.64-66</a:t>
            </a:r>
            <a:endParaRPr lang="zh-TW" altLang="en-US" sz="2400" b="1" dirty="0"/>
          </a:p>
        </p:txBody>
      </p:sp>
    </p:spTree>
    <p:extLst>
      <p:ext uri="{BB962C8B-B14F-4D97-AF65-F5344CB8AC3E}">
        <p14:creationId xmlns:p14="http://schemas.microsoft.com/office/powerpoint/2010/main" val="202700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5589992" cy="1015663"/>
          </a:xfrm>
          <a:prstGeom prst="rect">
            <a:avLst/>
          </a:prstGeom>
        </p:spPr>
        <p:txBody>
          <a:bodyPr wrap="none">
            <a:spAutoFit/>
          </a:bodyPr>
          <a:lstStyle/>
          <a:p>
            <a:r>
              <a:rPr lang="zh-TW" altLang="en-US" sz="3600" b="1" dirty="0">
                <a:solidFill>
                  <a:schemeClr val="accent6"/>
                </a:solidFill>
                <a:latin typeface="微軟正黑體" panose="020B0604030504040204" pitchFamily="34" charset="-120"/>
                <a:ea typeface="微軟正黑體" panose="020B0604030504040204" pitchFamily="34" charset="-120"/>
              </a:rPr>
              <a:t>課程規劃 </a:t>
            </a:r>
            <a:r>
              <a:rPr lang="en-US" altLang="zh-TW" sz="3600" b="1" dirty="0">
                <a:solidFill>
                  <a:schemeClr val="accent6"/>
                </a:solidFill>
                <a:latin typeface="微軟正黑體" panose="020B0604030504040204" pitchFamily="34" charset="-120"/>
                <a:ea typeface="微軟正黑體" panose="020B0604030504040204" pitchFamily="34" charset="-120"/>
              </a:rPr>
              <a:t>– </a:t>
            </a:r>
            <a:r>
              <a:rPr lang="zh-TW" altLang="en-US" sz="6000" b="1" dirty="0">
                <a:solidFill>
                  <a:schemeClr val="accent6"/>
                </a:solidFill>
                <a:latin typeface="微軟正黑體" panose="020B0604030504040204" pitchFamily="34" charset="-120"/>
                <a:ea typeface="微軟正黑體" panose="020B0604030504040204" pitchFamily="34" charset="-120"/>
              </a:rPr>
              <a:t>彈性課時</a:t>
            </a:r>
            <a:endParaRPr lang="zh-TW" altLang="en-US" sz="6000" dirty="0">
              <a:solidFill>
                <a:schemeClr val="accent6"/>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8437" y="2739816"/>
            <a:ext cx="5704176" cy="3416320"/>
          </a:xfrm>
          <a:prstGeom prst="rect">
            <a:avLst/>
          </a:prstGeom>
          <a:noFill/>
        </p:spPr>
        <p:txBody>
          <a:bodyPr wrap="square" rtlCol="0">
            <a:spAutoFit/>
          </a:bodyPr>
          <a:lstStyle/>
          <a:p>
            <a:r>
              <a:rPr lang="zh-TW" altLang="en-US" sz="3200" b="1" dirty="0">
                <a:solidFill>
                  <a:schemeClr val="accent6">
                    <a:lumMod val="60000"/>
                    <a:lumOff val="40000"/>
                  </a:schemeClr>
                </a:solidFill>
                <a:latin typeface="微軟正黑體" panose="020B0604030504040204" pitchFamily="34" charset="-120"/>
                <a:ea typeface="微軟正黑體" panose="020B0604030504040204" pitchFamily="34" charset="-120"/>
              </a:rPr>
              <a:t>小一至小二</a:t>
            </a:r>
            <a:r>
              <a:rPr lang="en-US" altLang="zh-TW" sz="3200" dirty="0">
                <a:latin typeface="微軟正黑體" panose="020B0604030504040204" pitchFamily="34" charset="-120"/>
                <a:ea typeface="微軟正黑體" panose="020B0604030504040204" pitchFamily="34" charset="-120"/>
              </a:rPr>
              <a:t>︰</a:t>
            </a:r>
          </a:p>
          <a:p>
            <a:r>
              <a:rPr lang="zh-TW" altLang="en-US" sz="3200" dirty="0">
                <a:latin typeface="微軟正黑體" panose="020B0604030504040204" pitchFamily="34" charset="-120"/>
                <a:ea typeface="微軟正黑體" panose="020B0604030504040204" pitchFamily="34" charset="-120"/>
              </a:rPr>
              <a:t>每年</a:t>
            </a:r>
            <a:r>
              <a:rPr lang="en-US" altLang="zh-TW" sz="6000" b="1" dirty="0">
                <a:solidFill>
                  <a:schemeClr val="accent6">
                    <a:lumMod val="60000"/>
                    <a:lumOff val="40000"/>
                  </a:schemeClr>
                </a:solidFill>
                <a:latin typeface="微軟正黑體" panose="020B0604030504040204" pitchFamily="34" charset="-120"/>
                <a:ea typeface="微軟正黑體" panose="020B0604030504040204" pitchFamily="34" charset="-120"/>
              </a:rPr>
              <a:t>8</a:t>
            </a:r>
            <a:r>
              <a:rPr lang="zh-TW" altLang="en-US" sz="3200" dirty="0">
                <a:latin typeface="微軟正黑體" panose="020B0604030504040204" pitchFamily="34" charset="-120"/>
                <a:ea typeface="微軟正黑體" panose="020B0604030504040204" pitchFamily="34" charset="-120"/>
              </a:rPr>
              <a:t>節彈性課時</a:t>
            </a:r>
          </a:p>
          <a:p>
            <a:endParaRPr lang="en-US" altLang="zh-TW" sz="3200" dirty="0">
              <a:latin typeface="微軟正黑體" panose="020B0604030504040204" pitchFamily="34" charset="-120"/>
              <a:ea typeface="微軟正黑體" panose="020B0604030504040204" pitchFamily="34" charset="-120"/>
            </a:endParaRPr>
          </a:p>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小三至小六</a:t>
            </a:r>
            <a:r>
              <a:rPr lang="en-US" altLang="zh-TW" sz="3200" dirty="0">
                <a:latin typeface="微軟正黑體" panose="020B0604030504040204" pitchFamily="34" charset="-120"/>
                <a:ea typeface="微軟正黑體" panose="020B0604030504040204" pitchFamily="34" charset="-120"/>
              </a:rPr>
              <a:t>︰</a:t>
            </a:r>
          </a:p>
          <a:p>
            <a:r>
              <a:rPr lang="zh-TW" altLang="en-US" sz="3200" dirty="0">
                <a:latin typeface="微軟正黑體" panose="020B0604030504040204" pitchFamily="34" charset="-120"/>
                <a:ea typeface="微軟正黑體" panose="020B0604030504040204" pitchFamily="34" charset="-120"/>
              </a:rPr>
              <a:t>每年</a:t>
            </a:r>
            <a:r>
              <a:rPr lang="en-US" altLang="zh-TW" sz="6000" b="1" dirty="0">
                <a:solidFill>
                  <a:schemeClr val="accent6">
                    <a:lumMod val="50000"/>
                  </a:schemeClr>
                </a:solidFill>
                <a:latin typeface="微軟正黑體" panose="020B0604030504040204" pitchFamily="34" charset="-120"/>
                <a:ea typeface="微軟正黑體" panose="020B0604030504040204" pitchFamily="34" charset="-120"/>
              </a:rPr>
              <a:t>12</a:t>
            </a:r>
            <a:r>
              <a:rPr lang="zh-TW" altLang="en-US" sz="3200" dirty="0">
                <a:latin typeface="微軟正黑體" panose="020B0604030504040204" pitchFamily="34" charset="-120"/>
                <a:ea typeface="微軟正黑體" panose="020B0604030504040204" pitchFamily="34" charset="-120"/>
              </a:rPr>
              <a:t>節彈性課時</a:t>
            </a:r>
          </a:p>
        </p:txBody>
      </p:sp>
      <p:cxnSp>
        <p:nvCxnSpPr>
          <p:cNvPr id="8" name="直線接點 7"/>
          <p:cNvCxnSpPr/>
          <p:nvPr/>
        </p:nvCxnSpPr>
        <p:spPr>
          <a:xfrm>
            <a:off x="638437" y="4447977"/>
            <a:ext cx="551965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7008650" y="2555150"/>
            <a:ext cx="4247804" cy="3785652"/>
          </a:xfrm>
          <a:prstGeom prst="rect">
            <a:avLst/>
          </a:prstGeom>
          <a:noFill/>
        </p:spPr>
        <p:txBody>
          <a:bodyPr wrap="square" rtlCol="0">
            <a:spAutoFit/>
          </a:bodyPr>
          <a:lstStyle/>
          <a:p>
            <a:r>
              <a:rPr lang="zh-TW" altLang="en-US" sz="4000" b="1" dirty="0">
                <a:solidFill>
                  <a:schemeClr val="accent6">
                    <a:lumMod val="60000"/>
                    <a:lumOff val="40000"/>
                  </a:schemeClr>
                </a:solidFill>
                <a:latin typeface="微軟正黑體" panose="020B0604030504040204" pitchFamily="34" charset="-120"/>
                <a:ea typeface="微軟正黑體" panose="020B0604030504040204" pitchFamily="34" charset="-120"/>
              </a:rPr>
              <a:t>專題式學習</a:t>
            </a:r>
            <a:endParaRPr lang="en-US" altLang="zh-TW" sz="4000" b="1" dirty="0">
              <a:solidFill>
                <a:schemeClr val="accent6">
                  <a:lumMod val="60000"/>
                  <a:lumOff val="40000"/>
                </a:schemeClr>
              </a:solidFill>
              <a:latin typeface="微軟正黑體" panose="020B0604030504040204" pitchFamily="34" charset="-120"/>
              <a:ea typeface="微軟正黑體" panose="020B0604030504040204" pitchFamily="34" charset="-120"/>
            </a:endParaRPr>
          </a:p>
          <a:p>
            <a:r>
              <a:rPr lang="zh-TW" altLang="en-US" sz="4000" b="1" dirty="0">
                <a:solidFill>
                  <a:schemeClr val="accent6">
                    <a:lumMod val="60000"/>
                    <a:lumOff val="40000"/>
                  </a:schemeClr>
                </a:solidFill>
                <a:latin typeface="微軟正黑體" panose="020B0604030504040204" pitchFamily="34" charset="-120"/>
                <a:ea typeface="微軟正黑體" panose="020B0604030504040204" pitchFamily="34" charset="-120"/>
              </a:rPr>
              <a:t>科學比賽</a:t>
            </a:r>
            <a:endParaRPr lang="en-US" altLang="zh-TW" sz="4000" b="1" dirty="0">
              <a:solidFill>
                <a:schemeClr val="accent6">
                  <a:lumMod val="60000"/>
                  <a:lumOff val="40000"/>
                </a:schemeClr>
              </a:solidFill>
              <a:latin typeface="微軟正黑體" panose="020B0604030504040204" pitchFamily="34" charset="-120"/>
              <a:ea typeface="微軟正黑體" panose="020B0604030504040204" pitchFamily="34" charset="-120"/>
            </a:endParaRPr>
          </a:p>
          <a:p>
            <a:r>
              <a:rPr lang="zh-TW" altLang="en-US" sz="4000" b="1" dirty="0">
                <a:solidFill>
                  <a:schemeClr val="accent6">
                    <a:lumMod val="75000"/>
                  </a:schemeClr>
                </a:solidFill>
                <a:latin typeface="微軟正黑體" panose="020B0604030504040204" pitchFamily="34" charset="-120"/>
                <a:ea typeface="微軟正黑體" panose="020B0604030504040204" pitchFamily="34" charset="-120"/>
              </a:rPr>
              <a:t>科學體驗活動</a:t>
            </a:r>
            <a:endParaRPr lang="en-US" altLang="zh-TW" sz="4000" b="1" dirty="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sz="4000" b="1" dirty="0">
                <a:solidFill>
                  <a:schemeClr val="accent6">
                    <a:lumMod val="75000"/>
                  </a:schemeClr>
                </a:solidFill>
                <a:latin typeface="微軟正黑體" panose="020B0604030504040204" pitchFamily="34" charset="-120"/>
                <a:ea typeface="微軟正黑體" panose="020B0604030504040204" pitchFamily="34" charset="-120"/>
              </a:rPr>
              <a:t>科學講座</a:t>
            </a:r>
            <a:endParaRPr lang="en-US" altLang="zh-TW" sz="4000" b="1" dirty="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sz="4000" b="1" dirty="0">
                <a:solidFill>
                  <a:schemeClr val="accent6">
                    <a:lumMod val="50000"/>
                  </a:schemeClr>
                </a:solidFill>
                <a:latin typeface="微軟正黑體" panose="020B0604030504040204" pitchFamily="34" charset="-120"/>
                <a:ea typeface="微軟正黑體" panose="020B0604030504040204" pitchFamily="34" charset="-120"/>
              </a:rPr>
              <a:t>戶外考察</a:t>
            </a:r>
            <a:endParaRPr lang="en-US" altLang="zh-TW" sz="4000" b="1" dirty="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sz="4000" b="1" dirty="0">
                <a:solidFill>
                  <a:schemeClr val="accent6">
                    <a:lumMod val="50000"/>
                  </a:schemeClr>
                </a:solidFill>
                <a:latin typeface="微軟正黑體" panose="020B0604030504040204" pitchFamily="34" charset="-120"/>
                <a:ea typeface="微軟正黑體" panose="020B0604030504040204" pitchFamily="34" charset="-120"/>
              </a:rPr>
              <a:t>參觀活動</a:t>
            </a:r>
            <a:endParaRPr lang="en-US" altLang="zh-TW" sz="4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9"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P.64-66</a:t>
            </a:r>
            <a:endParaRPr lang="zh-TW" altLang="en-US" sz="2400" b="1" dirty="0"/>
          </a:p>
        </p:txBody>
      </p:sp>
    </p:spTree>
    <p:extLst>
      <p:ext uri="{BB962C8B-B14F-4D97-AF65-F5344CB8AC3E}">
        <p14:creationId xmlns:p14="http://schemas.microsoft.com/office/powerpoint/2010/main" val="223965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標題 1"/>
          <p:cNvSpPr>
            <a:spLocks noGrp="1"/>
          </p:cNvSpPr>
          <p:nvPr>
            <p:ph type="title"/>
          </p:nvPr>
        </p:nvSpPr>
        <p:spPr>
          <a:xfrm>
            <a:off x="985381" y="1396686"/>
            <a:ext cx="3627553" cy="4064628"/>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規劃小學科學課程與中學有甚麼不同？</a:t>
            </a:r>
            <a:endParaRPr lang="en-US" dirty="0">
              <a:solidFill>
                <a:schemeClr val="bg1"/>
              </a:solidFill>
              <a:latin typeface="微軟正黑體" panose="020B0604030504040204" pitchFamily="34" charset="-120"/>
              <a:ea typeface="微軟正黑體" panose="020B0604030504040204" pitchFamily="34" charset="-120"/>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5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5589992" cy="1015663"/>
          </a:xfrm>
          <a:prstGeom prst="rect">
            <a:avLst/>
          </a:prstGeom>
        </p:spPr>
        <p:txBody>
          <a:bodyPr wrap="none">
            <a:spAutoFit/>
          </a:bodyPr>
          <a:lstStyle/>
          <a:p>
            <a:r>
              <a:rPr lang="zh-TW" altLang="en-US" sz="3600" b="1" dirty="0">
                <a:solidFill>
                  <a:schemeClr val="accent6"/>
                </a:solidFill>
                <a:latin typeface="微軟正黑體" panose="020B0604030504040204" pitchFamily="34" charset="-120"/>
                <a:ea typeface="微軟正黑體" panose="020B0604030504040204" pitchFamily="34" charset="-120"/>
              </a:rPr>
              <a:t>課程規劃 </a:t>
            </a:r>
            <a:r>
              <a:rPr lang="en-US" altLang="zh-TW" sz="3600" b="1" dirty="0">
                <a:solidFill>
                  <a:schemeClr val="accent6"/>
                </a:solidFill>
                <a:latin typeface="微軟正黑體" panose="020B0604030504040204" pitchFamily="34" charset="-120"/>
                <a:ea typeface="微軟正黑體" panose="020B0604030504040204" pitchFamily="34" charset="-120"/>
              </a:rPr>
              <a:t>– </a:t>
            </a:r>
            <a:r>
              <a:rPr lang="zh-TW" altLang="en-US" sz="6000" b="1" dirty="0">
                <a:solidFill>
                  <a:schemeClr val="accent6"/>
                </a:solidFill>
                <a:latin typeface="微軟正黑體" panose="020B0604030504040204" pitchFamily="34" charset="-120"/>
                <a:ea typeface="微軟正黑體" panose="020B0604030504040204" pitchFamily="34" charset="-120"/>
              </a:rPr>
              <a:t>課程銜接</a:t>
            </a:r>
            <a:endParaRPr lang="zh-TW" altLang="en-US" sz="6000" dirty="0">
              <a:solidFill>
                <a:schemeClr val="accent6"/>
              </a:solidFill>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extLst>
              <p:ext uri="{D42A27DB-BD31-4B8C-83A1-F6EECF244321}">
                <p14:modId xmlns:p14="http://schemas.microsoft.com/office/powerpoint/2010/main" val="1462952479"/>
              </p:ext>
            </p:extLst>
          </p:nvPr>
        </p:nvGraphicFramePr>
        <p:xfrm>
          <a:off x="3476409" y="2481566"/>
          <a:ext cx="5747802" cy="4547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518137" y="4171002"/>
            <a:ext cx="4637919" cy="1754326"/>
          </a:xfrm>
          <a:prstGeom prst="rect">
            <a:avLst/>
          </a:prstGeom>
          <a:noFill/>
        </p:spPr>
        <p:txBody>
          <a:bodyPr wrap="square" rtlCol="0">
            <a:spAutoFit/>
          </a:bodyPr>
          <a:lstStyle/>
          <a:p>
            <a:r>
              <a:rPr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具體感官經驗</a:t>
            </a:r>
            <a:endParaRPr lang="en-US" altLang="zh-TW" sz="3600" b="1" dirty="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簡單科學探究</a:t>
            </a:r>
            <a:endParaRPr lang="en-US" altLang="zh-TW" sz="3600" b="1" dirty="0">
              <a:solidFill>
                <a:schemeClr val="accent6">
                  <a:lumMod val="75000"/>
                </a:schemeClr>
              </a:solidFill>
              <a:latin typeface="微軟正黑體" panose="020B0604030504040204" pitchFamily="34" charset="-120"/>
              <a:ea typeface="微軟正黑體" panose="020B0604030504040204" pitchFamily="34" charset="-120"/>
            </a:endParaRPr>
          </a:p>
          <a:p>
            <a:endParaRPr lang="en-US" altLang="zh-TW" sz="36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9224211" y="3617004"/>
            <a:ext cx="4637919" cy="2308324"/>
          </a:xfrm>
          <a:prstGeom prst="rect">
            <a:avLst/>
          </a:prstGeom>
          <a:noFill/>
        </p:spPr>
        <p:txBody>
          <a:bodyPr wrap="square" rtlCol="0">
            <a:spAutoFit/>
          </a:bodyPr>
          <a:lstStyle/>
          <a:p>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抽象思維</a:t>
            </a:r>
          </a:p>
          <a:p>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邏輯推理</a:t>
            </a:r>
            <a:endParaRPr lang="en-US" altLang="zh-TW" sz="3600" b="1" dirty="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系統科學探究</a:t>
            </a:r>
          </a:p>
          <a:p>
            <a:endParaRPr lang="en-US" altLang="zh-TW" sz="3600" b="1" dirty="0">
              <a:solidFill>
                <a:schemeClr val="accent6">
                  <a:lumMod val="50000"/>
                </a:schemeClr>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2296159" y="2090671"/>
            <a:ext cx="8108301" cy="1179731"/>
            <a:chOff x="2296159" y="2090671"/>
            <a:chExt cx="8108301" cy="1179731"/>
          </a:xfrm>
        </p:grpSpPr>
        <p:sp>
          <p:nvSpPr>
            <p:cNvPr id="8" name="迴轉箭號 7"/>
            <p:cNvSpPr/>
            <p:nvPr/>
          </p:nvSpPr>
          <p:spPr>
            <a:xfrm>
              <a:off x="2296159" y="2737002"/>
              <a:ext cx="8108301" cy="533400"/>
            </a:xfrm>
            <a:prstGeom prst="utur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文字方塊 8"/>
            <p:cNvSpPr txBox="1"/>
            <p:nvPr/>
          </p:nvSpPr>
          <p:spPr>
            <a:xfrm>
              <a:off x="5176416" y="2090671"/>
              <a:ext cx="2026817" cy="646331"/>
            </a:xfrm>
            <a:prstGeom prst="rect">
              <a:avLst/>
            </a:prstGeom>
            <a:noFill/>
          </p:spPr>
          <p:txBody>
            <a:bodyPr wrap="square" rtlCol="0">
              <a:spAutoFit/>
            </a:bodyPr>
            <a:lstStyle/>
            <a:p>
              <a:r>
                <a:rPr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實際操作</a:t>
              </a:r>
              <a:endParaRPr lang="en-US" altLang="zh-TW" sz="3600" b="1" dirty="0">
                <a:solidFill>
                  <a:schemeClr val="accent6">
                    <a:lumMod val="50000"/>
                  </a:schemeClr>
                </a:solidFill>
                <a:latin typeface="微軟正黑體" panose="020B0604030504040204" pitchFamily="34" charset="-120"/>
                <a:ea typeface="微軟正黑體" panose="020B0604030504040204" pitchFamily="34" charset="-120"/>
              </a:endParaRPr>
            </a:p>
          </p:txBody>
        </p:sp>
      </p:grpSp>
      <p:sp>
        <p:nvSpPr>
          <p:cNvPr id="11"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P.73-78</a:t>
            </a:r>
            <a:endParaRPr lang="zh-TW" altLang="en-US" sz="2400" b="1" dirty="0"/>
          </a:p>
        </p:txBody>
      </p:sp>
    </p:spTree>
    <p:extLst>
      <p:ext uri="{BB962C8B-B14F-4D97-AF65-F5344CB8AC3E}">
        <p14:creationId xmlns:p14="http://schemas.microsoft.com/office/powerpoint/2010/main" val="239119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11745523" cy="1015663"/>
          </a:xfrm>
          <a:prstGeom prst="rect">
            <a:avLst/>
          </a:prstGeom>
        </p:spPr>
        <p:txBody>
          <a:bodyPr wrap="none">
            <a:spAutoFit/>
          </a:bodyPr>
          <a:lstStyle/>
          <a:p>
            <a:r>
              <a:rPr lang="zh-TW" altLang="en-US" sz="3600" b="1" dirty="0">
                <a:solidFill>
                  <a:schemeClr val="accent6"/>
                </a:solidFill>
                <a:latin typeface="微軟正黑體" panose="020B0604030504040204" pitchFamily="34" charset="-120"/>
                <a:ea typeface="微軟正黑體" panose="020B0604030504040204" pitchFamily="34" charset="-120"/>
              </a:rPr>
              <a:t>課程規劃 </a:t>
            </a:r>
            <a:r>
              <a:rPr lang="en-US" altLang="zh-TW" sz="3600" b="1" dirty="0">
                <a:solidFill>
                  <a:schemeClr val="accent6"/>
                </a:solidFill>
                <a:latin typeface="微軟正黑體" panose="020B0604030504040204" pitchFamily="34" charset="-120"/>
                <a:ea typeface="微軟正黑體" panose="020B0604030504040204" pitchFamily="34" charset="-120"/>
              </a:rPr>
              <a:t>– </a:t>
            </a:r>
            <a:r>
              <a:rPr lang="zh-TW" altLang="en-US" sz="6000" b="1" dirty="0">
                <a:solidFill>
                  <a:schemeClr val="accent6"/>
                </a:solidFill>
                <a:latin typeface="微軟正黑體" panose="020B0604030504040204" pitchFamily="34" charset="-120"/>
                <a:ea typeface="微軟正黑體" panose="020B0604030504040204" pitchFamily="34" charset="-120"/>
              </a:rPr>
              <a:t>科學統一概念／跨學科概念</a:t>
            </a:r>
            <a:endParaRPr lang="zh-TW" altLang="en-US" sz="6000" dirty="0">
              <a:solidFill>
                <a:schemeClr val="accent6"/>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3915212028"/>
              </p:ext>
            </p:extLst>
          </p:nvPr>
        </p:nvGraphicFramePr>
        <p:xfrm>
          <a:off x="1117599" y="1439333"/>
          <a:ext cx="1001562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P.67-69</a:t>
            </a:r>
            <a:endParaRPr lang="zh-TW" altLang="en-US" sz="2400" b="1" dirty="0"/>
          </a:p>
        </p:txBody>
      </p:sp>
    </p:spTree>
    <p:extLst>
      <p:ext uri="{BB962C8B-B14F-4D97-AF65-F5344CB8AC3E}">
        <p14:creationId xmlns:p14="http://schemas.microsoft.com/office/powerpoint/2010/main" val="349633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oks, pens, and a wall clock">
            <a:extLst>
              <a:ext uri="{FF2B5EF4-FFF2-40B4-BE49-F238E27FC236}">
                <a16:creationId xmlns:a16="http://schemas.microsoft.com/office/drawing/2014/main" id="{E29272E7-E338-CE06-0684-B81EFF8815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22358" y="0"/>
            <a:ext cx="9669642" cy="6857990"/>
          </a:xfrm>
          <a:prstGeom prst="rect">
            <a:avLst/>
          </a:prstGeom>
        </p:spPr>
      </p:pic>
      <p:sp>
        <p:nvSpPr>
          <p:cNvPr id="2" name="Title 1">
            <a:extLst>
              <a:ext uri="{FF2B5EF4-FFF2-40B4-BE49-F238E27FC236}">
                <a16:creationId xmlns:a16="http://schemas.microsoft.com/office/drawing/2014/main" id="{2EF9FB11-5C2D-3019-12B4-3E3CB3969008}"/>
              </a:ext>
            </a:extLst>
          </p:cNvPr>
          <p:cNvSpPr>
            <a:spLocks noGrp="1"/>
          </p:cNvSpPr>
          <p:nvPr>
            <p:ph type="title"/>
          </p:nvPr>
        </p:nvSpPr>
        <p:spPr>
          <a:xfrm>
            <a:off x="675341" y="374849"/>
            <a:ext cx="3822189" cy="858752"/>
          </a:xfrm>
        </p:spPr>
        <p:txBody>
          <a:bodyPr vert="horz" lIns="91440" tIns="45720" rIns="91440" bIns="45720" rtlCol="0">
            <a:normAutofit/>
          </a:bodyPr>
          <a:lstStyle/>
          <a:p>
            <a:r>
              <a:rPr lang="ja-JP" altLang="en-US" sz="4000" b="1" dirty="0">
                <a:latin typeface="Microsoft JhengHei" panose="020B0604030504040204" pitchFamily="34" charset="-120"/>
                <a:ea typeface="Microsoft JhengHei" panose="020B0604030504040204" pitchFamily="34" charset="-120"/>
              </a:rPr>
              <a:t>發布分享會流程</a:t>
            </a:r>
          </a:p>
        </p:txBody>
      </p:sp>
      <p:graphicFrame>
        <p:nvGraphicFramePr>
          <p:cNvPr id="5" name="表格 4"/>
          <p:cNvGraphicFramePr>
            <a:graphicFrameLocks noGrp="1"/>
          </p:cNvGraphicFramePr>
          <p:nvPr>
            <p:extLst>
              <p:ext uri="{D42A27DB-BD31-4B8C-83A1-F6EECF244321}">
                <p14:modId xmlns:p14="http://schemas.microsoft.com/office/powerpoint/2010/main" val="930723916"/>
              </p:ext>
            </p:extLst>
          </p:nvPr>
        </p:nvGraphicFramePr>
        <p:xfrm>
          <a:off x="782515" y="1828795"/>
          <a:ext cx="6817236" cy="3200400"/>
        </p:xfrm>
        <a:graphic>
          <a:graphicData uri="http://schemas.openxmlformats.org/drawingml/2006/table">
            <a:tbl>
              <a:tblPr firstRow="1" bandRow="1">
                <a:tableStyleId>{ED083AE6-46FA-4A59-8FB0-9F97EB10719F}</a:tableStyleId>
              </a:tblPr>
              <a:tblGrid>
                <a:gridCol w="429444">
                  <a:extLst>
                    <a:ext uri="{9D8B030D-6E8A-4147-A177-3AD203B41FA5}">
                      <a16:colId xmlns:a16="http://schemas.microsoft.com/office/drawing/2014/main" val="3112409067"/>
                    </a:ext>
                  </a:extLst>
                </a:gridCol>
                <a:gridCol w="3078687">
                  <a:extLst>
                    <a:ext uri="{9D8B030D-6E8A-4147-A177-3AD203B41FA5}">
                      <a16:colId xmlns:a16="http://schemas.microsoft.com/office/drawing/2014/main" val="827755822"/>
                    </a:ext>
                  </a:extLst>
                </a:gridCol>
                <a:gridCol w="3309105">
                  <a:extLst>
                    <a:ext uri="{9D8B030D-6E8A-4147-A177-3AD203B41FA5}">
                      <a16:colId xmlns:a16="http://schemas.microsoft.com/office/drawing/2014/main" val="3668747997"/>
                    </a:ext>
                  </a:extLst>
                </a:gridCol>
              </a:tblGrid>
              <a:tr h="365379">
                <a:tc>
                  <a:txBody>
                    <a:bodyPr/>
                    <a:lstStyle/>
                    <a:p>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zh-TW" altLang="en-US" sz="2000" dirty="0">
                          <a:latin typeface="微軟正黑體" panose="020B0604030504040204" pitchFamily="34" charset="-120"/>
                          <a:ea typeface="微軟正黑體" panose="020B0604030504040204" pitchFamily="34" charset="-120"/>
                        </a:rPr>
                        <a:t>內容</a:t>
                      </a:r>
                    </a:p>
                  </a:txBody>
                  <a:tcPr/>
                </a:tc>
                <a:tc>
                  <a:txBody>
                    <a:bodyPr/>
                    <a:lstStyle/>
                    <a:p>
                      <a:r>
                        <a:rPr lang="zh-TW" altLang="en-US" sz="2000" dirty="0">
                          <a:latin typeface="微軟正黑體" panose="020B0604030504040204" pitchFamily="34" charset="-120"/>
                          <a:ea typeface="微軟正黑體" panose="020B0604030504040204" pitchFamily="34" charset="-120"/>
                        </a:rPr>
                        <a:t>講者</a:t>
                      </a:r>
                      <a:endParaRPr lang="en-US" altLang="zh-TW"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571114777"/>
                  </a:ext>
                </a:extLst>
              </a:tr>
              <a:tr h="365379">
                <a:tc>
                  <a:txBody>
                    <a:bodyPr/>
                    <a:lstStyle/>
                    <a:p>
                      <a:r>
                        <a:rPr lang="zh-TW" altLang="en-US" sz="2000" dirty="0">
                          <a:latin typeface="微軟正黑體" panose="020B0604030504040204" pitchFamily="34" charset="-120"/>
                          <a:ea typeface="微軟正黑體" panose="020B0604030504040204" pitchFamily="34" charset="-120"/>
                        </a:rPr>
                        <a:t>一</a:t>
                      </a:r>
                    </a:p>
                  </a:txBody>
                  <a:tcPr/>
                </a:tc>
                <a:tc>
                  <a:txBody>
                    <a:bodyPr/>
                    <a:lstStyle/>
                    <a:p>
                      <a:r>
                        <a:rPr lang="zh-TW" altLang="en-US" sz="2000" dirty="0">
                          <a:latin typeface="微軟正黑體" panose="020B0604030504040204" pitchFamily="34" charset="-120"/>
                          <a:ea typeface="微軟正黑體" panose="020B0604030504040204" pitchFamily="34" charset="-120"/>
                        </a:rPr>
                        <a:t>致辭</a:t>
                      </a:r>
                    </a:p>
                  </a:txBody>
                  <a:tcPr/>
                </a:tc>
                <a:tc>
                  <a:txBody>
                    <a:bodyPr/>
                    <a:lstStyle/>
                    <a:p>
                      <a:r>
                        <a:rPr lang="zh-TW" altLang="en-US" sz="2000" dirty="0">
                          <a:latin typeface="微軟正黑體" panose="020B0604030504040204" pitchFamily="34" charset="-120"/>
                          <a:ea typeface="微軟正黑體" panose="020B0604030504040204" pitchFamily="34" charset="-120"/>
                        </a:rPr>
                        <a:t>謝婉貞女士</a:t>
                      </a:r>
                    </a:p>
                  </a:txBody>
                  <a:tcPr/>
                </a:tc>
                <a:extLst>
                  <a:ext uri="{0D108BD9-81ED-4DB2-BD59-A6C34878D82A}">
                    <a16:rowId xmlns:a16="http://schemas.microsoft.com/office/drawing/2014/main" val="29108098"/>
                  </a:ext>
                </a:extLst>
              </a:tr>
              <a:tr h="646440">
                <a:tc>
                  <a:txBody>
                    <a:bodyPr/>
                    <a:lstStyle/>
                    <a:p>
                      <a:r>
                        <a:rPr lang="zh-TW" altLang="en-US" sz="2000" dirty="0">
                          <a:latin typeface="微軟正黑體" panose="020B0604030504040204" pitchFamily="34" charset="-120"/>
                          <a:ea typeface="微軟正黑體" panose="020B0604030504040204" pitchFamily="34" charset="-120"/>
                        </a:rPr>
                        <a:t>二</a:t>
                      </a:r>
                    </a:p>
                  </a:txBody>
                  <a:tcPr/>
                </a:tc>
                <a:tc>
                  <a:txBody>
                    <a:bodyPr/>
                    <a:lstStyle/>
                    <a:p>
                      <a:r>
                        <a:rPr lang="zh-TW" altLang="en-US" sz="2000" dirty="0">
                          <a:latin typeface="微軟正黑體" panose="020B0604030504040204" pitchFamily="34" charset="-120"/>
                          <a:ea typeface="微軟正黑體" panose="020B0604030504040204" pitchFamily="34" charset="-120"/>
                        </a:rPr>
                        <a:t>科學（小一至小六）課程指引（</a:t>
                      </a:r>
                      <a:r>
                        <a:rPr lang="en-US" altLang="zh-TW" sz="2000" dirty="0">
                          <a:latin typeface="微軟正黑體" panose="020B0604030504040204" pitchFamily="34" charset="-120"/>
                          <a:ea typeface="微軟正黑體" panose="020B0604030504040204" pitchFamily="34" charset="-120"/>
                        </a:rPr>
                        <a:t>2025</a:t>
                      </a:r>
                      <a:r>
                        <a:rPr lang="zh-TW" altLang="en-US" sz="2000" dirty="0">
                          <a:latin typeface="微軟正黑體" panose="020B0604030504040204" pitchFamily="34" charset="-120"/>
                          <a:ea typeface="微軟正黑體" panose="020B0604030504040204" pitchFamily="34" charset="-120"/>
                        </a:rPr>
                        <a:t>）簡介</a:t>
                      </a:r>
                    </a:p>
                  </a:txBody>
                  <a:tcPr/>
                </a:tc>
                <a:tc>
                  <a:txBody>
                    <a:bodyPr/>
                    <a:lstStyle/>
                    <a:p>
                      <a:r>
                        <a:rPr lang="zh-TW" altLang="en-US" sz="2000" dirty="0">
                          <a:latin typeface="微軟正黑體" panose="020B0604030504040204" pitchFamily="34" charset="-120"/>
                          <a:ea typeface="微軟正黑體" panose="020B0604030504040204" pitchFamily="34" charset="-120"/>
                        </a:rPr>
                        <a:t>鄭頌祺先生</a:t>
                      </a:r>
                      <a:endParaRPr lang="en-US" altLang="zh-TW" sz="2000" dirty="0">
                        <a:latin typeface="微軟正黑體" panose="020B0604030504040204" pitchFamily="34" charset="-120"/>
                        <a:ea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188428866"/>
                  </a:ext>
                </a:extLst>
              </a:tr>
              <a:tr h="927501">
                <a:tc>
                  <a:txBody>
                    <a:bodyPr/>
                    <a:lstStyle/>
                    <a:p>
                      <a:r>
                        <a:rPr lang="zh-TW" altLang="en-US" sz="2000" dirty="0">
                          <a:latin typeface="微軟正黑體" panose="020B0604030504040204" pitchFamily="34" charset="-120"/>
                          <a:ea typeface="微軟正黑體" panose="020B0604030504040204" pitchFamily="34" charset="-120"/>
                        </a:rPr>
                        <a:t>三</a:t>
                      </a:r>
                    </a:p>
                  </a:txBody>
                  <a:tcPr/>
                </a:tc>
                <a:tc>
                  <a:txBody>
                    <a:bodyPr/>
                    <a:lstStyle/>
                    <a:p>
                      <a:r>
                        <a:rPr lang="zh-TW" altLang="en-US" sz="2000" dirty="0">
                          <a:latin typeface="微軟正黑體" panose="020B0604030504040204" pitchFamily="34" charset="-120"/>
                          <a:ea typeface="微軟正黑體" panose="020B0604030504040204" pitchFamily="34" charset="-120"/>
                        </a:rPr>
                        <a:t>論壇</a:t>
                      </a:r>
                      <a:r>
                        <a:rPr lang="en-US" altLang="zh-TW" sz="2000" dirty="0">
                          <a:latin typeface="微軟正黑體" panose="020B0604030504040204" pitchFamily="34" charset="-120"/>
                          <a:ea typeface="微軟正黑體" panose="020B0604030504040204" pitchFamily="34" charset="-120"/>
                        </a:rPr>
                        <a:t>︰</a:t>
                      </a:r>
                    </a:p>
                    <a:p>
                      <a:r>
                        <a:rPr lang="zh-TW" altLang="en-US" sz="2000" dirty="0">
                          <a:latin typeface="微軟正黑體" panose="020B0604030504040204" pitchFamily="34" charset="-120"/>
                          <a:ea typeface="微軟正黑體" panose="020B0604030504040204" pitchFamily="34" charset="-120"/>
                        </a:rPr>
                        <a:t>未來小學科學教育的發展</a:t>
                      </a:r>
                      <a:endParaRPr lang="en-US" altLang="zh-TW" sz="2000"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林威廉博士、李偉展博士、蔡世鴻校長、鍾麗金校長、陳淑雪老師、陳偉洪老師</a:t>
                      </a:r>
                    </a:p>
                  </a:txBody>
                  <a:tcPr/>
                </a:tc>
                <a:extLst>
                  <a:ext uri="{0D108BD9-81ED-4DB2-BD59-A6C34878D82A}">
                    <a16:rowId xmlns:a16="http://schemas.microsoft.com/office/drawing/2014/main" val="2990500014"/>
                  </a:ext>
                </a:extLst>
              </a:tr>
              <a:tr h="340393">
                <a:tc>
                  <a:txBody>
                    <a:bodyPr/>
                    <a:lstStyle/>
                    <a:p>
                      <a:r>
                        <a:rPr lang="zh-TW" altLang="en-US" sz="2000" dirty="0">
                          <a:latin typeface="微軟正黑體" panose="020B0604030504040204" pitchFamily="34" charset="-120"/>
                          <a:ea typeface="微軟正黑體" panose="020B0604030504040204" pitchFamily="34" charset="-120"/>
                        </a:rPr>
                        <a:t>四</a:t>
                      </a:r>
                    </a:p>
                  </a:txBody>
                  <a:tcPr/>
                </a:tc>
                <a:tc>
                  <a:txBody>
                    <a:bodyPr/>
                    <a:lstStyle/>
                    <a:p>
                      <a:r>
                        <a:rPr lang="zh-TW" altLang="en-US" sz="2000" dirty="0">
                          <a:latin typeface="微軟正黑體" panose="020B0604030504040204" pitchFamily="34" charset="-120"/>
                          <a:ea typeface="微軟正黑體" panose="020B0604030504040204" pitchFamily="34" charset="-120"/>
                        </a:rPr>
                        <a:t>問答環節</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林威廉博士、鄭頌祺先生</a:t>
                      </a:r>
                      <a:endParaRPr lang="en-US" altLang="zh-TW" sz="2000" dirty="0">
                        <a:latin typeface="微軟正黑體" panose="020B0604030504040204" pitchFamily="34" charset="-120"/>
                        <a:ea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6609281"/>
                  </a:ext>
                </a:extLst>
              </a:tr>
            </a:tbl>
          </a:graphicData>
        </a:graphic>
      </p:graphicFrame>
    </p:spTree>
    <p:extLst>
      <p:ext uri="{BB962C8B-B14F-4D97-AF65-F5344CB8AC3E}">
        <p14:creationId xmlns:p14="http://schemas.microsoft.com/office/powerpoint/2010/main" val="191854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標題 1"/>
          <p:cNvSpPr>
            <a:spLocks noGrp="1"/>
          </p:cNvSpPr>
          <p:nvPr>
            <p:ph type="title"/>
          </p:nvPr>
        </p:nvSpPr>
        <p:spPr>
          <a:xfrm>
            <a:off x="985381" y="1396686"/>
            <a:ext cx="3627553" cy="4064628"/>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怎樣教才能培養學生的科學思維和探究能力？</a:t>
            </a:r>
            <a:endParaRPr lang="en-US" dirty="0">
              <a:solidFill>
                <a:schemeClr val="bg1"/>
              </a:solidFill>
              <a:latin typeface="微軟正黑體" panose="020B0604030504040204" pitchFamily="34" charset="-120"/>
              <a:ea typeface="微軟正黑體" panose="020B0604030504040204" pitchFamily="34" charset="-120"/>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30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5897768"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取向與策略</a:t>
            </a:r>
          </a:p>
        </p:txBody>
      </p:sp>
      <p:sp>
        <p:nvSpPr>
          <p:cNvPr id="10" name="文字方塊 9"/>
          <p:cNvSpPr txBox="1"/>
          <p:nvPr/>
        </p:nvSpPr>
        <p:spPr>
          <a:xfrm>
            <a:off x="518137" y="2092518"/>
            <a:ext cx="6210909" cy="4401205"/>
          </a:xfrm>
          <a:prstGeom prst="rect">
            <a:avLst/>
          </a:prstGeom>
          <a:noFill/>
        </p:spPr>
        <p:txBody>
          <a:bodyPr wrap="square" rtlCol="0">
            <a:spAutoFit/>
          </a:bodyPr>
          <a:lstStyle/>
          <a:p>
            <a:r>
              <a:rPr lang="en-US" altLang="zh-TW" sz="6000" b="1" dirty="0">
                <a:solidFill>
                  <a:srgbClr val="4D1345"/>
                </a:solidFill>
                <a:latin typeface="微軟正黑體" panose="020B0604030504040204" pitchFamily="34" charset="-120"/>
                <a:ea typeface="微軟正黑體" panose="020B0604030504040204" pitchFamily="34" charset="-120"/>
              </a:rPr>
              <a:t>I</a:t>
            </a:r>
            <a:r>
              <a:rPr lang="en-US" altLang="zh-TW" sz="4000" b="1" dirty="0">
                <a:solidFill>
                  <a:srgbClr val="4D1345"/>
                </a:solidFill>
                <a:latin typeface="微軟正黑體" panose="020B0604030504040204" pitchFamily="34" charset="-120"/>
                <a:ea typeface="微軟正黑體" panose="020B0604030504040204" pitchFamily="34" charset="-120"/>
              </a:rPr>
              <a:t>nteractive</a:t>
            </a:r>
            <a:r>
              <a:rPr lang="zh-TW" altLang="en-US" sz="4000" b="1" dirty="0">
                <a:solidFill>
                  <a:srgbClr val="4D1345"/>
                </a:solidFill>
                <a:latin typeface="微軟正黑體" panose="020B0604030504040204" pitchFamily="34" charset="-120"/>
                <a:ea typeface="微軟正黑體" panose="020B0604030504040204" pitchFamily="34" charset="-120"/>
              </a:rPr>
              <a:t>互動學習</a:t>
            </a:r>
            <a:r>
              <a:rPr lang="en-US" altLang="zh-TW" sz="6000" b="1" dirty="0">
                <a:solidFill>
                  <a:srgbClr val="962686"/>
                </a:solidFill>
                <a:latin typeface="微軟正黑體" panose="020B0604030504040204" pitchFamily="34" charset="-120"/>
                <a:ea typeface="微軟正黑體" panose="020B0604030504040204" pitchFamily="34" charset="-120"/>
              </a:rPr>
              <a:t>C</a:t>
            </a:r>
            <a:r>
              <a:rPr lang="en-US" altLang="zh-TW" sz="4000" b="1" dirty="0">
                <a:solidFill>
                  <a:srgbClr val="962686"/>
                </a:solidFill>
                <a:latin typeface="微軟正黑體" panose="020B0604030504040204" pitchFamily="34" charset="-120"/>
                <a:ea typeface="微軟正黑體" panose="020B0604030504040204" pitchFamily="34" charset="-120"/>
              </a:rPr>
              <a:t>onstructive </a:t>
            </a:r>
            <a:r>
              <a:rPr lang="zh-TW" altLang="en-US" sz="4000" b="1" dirty="0">
                <a:solidFill>
                  <a:srgbClr val="962686"/>
                </a:solidFill>
                <a:latin typeface="微軟正黑體" panose="020B0604030504040204" pitchFamily="34" charset="-120"/>
                <a:ea typeface="微軟正黑體" panose="020B0604030504040204" pitchFamily="34" charset="-120"/>
              </a:rPr>
              <a:t>構建學習</a:t>
            </a:r>
            <a:r>
              <a:rPr lang="en-US" altLang="zh-TW" sz="6000" b="1" dirty="0">
                <a:solidFill>
                  <a:srgbClr val="D044BC"/>
                </a:solidFill>
                <a:latin typeface="微軟正黑體" panose="020B0604030504040204" pitchFamily="34" charset="-120"/>
                <a:ea typeface="微軟正黑體" panose="020B0604030504040204" pitchFamily="34" charset="-120"/>
              </a:rPr>
              <a:t>A</a:t>
            </a:r>
            <a:r>
              <a:rPr lang="en-US" altLang="zh-TW" sz="4000" b="1" dirty="0">
                <a:solidFill>
                  <a:srgbClr val="D044BC"/>
                </a:solidFill>
                <a:latin typeface="微軟正黑體" panose="020B0604030504040204" pitchFamily="34" charset="-120"/>
                <a:ea typeface="微軟正黑體" panose="020B0604030504040204" pitchFamily="34" charset="-120"/>
              </a:rPr>
              <a:t>ctive</a:t>
            </a:r>
            <a:r>
              <a:rPr lang="zh-TW" altLang="en-US" sz="4000" b="1" dirty="0">
                <a:solidFill>
                  <a:srgbClr val="D044BC"/>
                </a:solidFill>
                <a:latin typeface="微軟正黑體" panose="020B0604030504040204" pitchFamily="34" charset="-120"/>
                <a:ea typeface="微軟正黑體" panose="020B0604030504040204" pitchFamily="34" charset="-120"/>
              </a:rPr>
              <a:t>主動學習</a:t>
            </a:r>
            <a:endParaRPr lang="en-US" altLang="zh-TW" sz="4000" b="1" dirty="0">
              <a:solidFill>
                <a:srgbClr val="D044BC"/>
              </a:solidFill>
              <a:latin typeface="微軟正黑體" panose="020B0604030504040204" pitchFamily="34" charset="-120"/>
              <a:ea typeface="微軟正黑體" panose="020B0604030504040204" pitchFamily="34" charset="-120"/>
            </a:endParaRPr>
          </a:p>
          <a:p>
            <a:r>
              <a:rPr lang="en-US" altLang="zh-TW" sz="6000" b="1" dirty="0">
                <a:solidFill>
                  <a:srgbClr val="E187D4"/>
                </a:solidFill>
                <a:latin typeface="微軟正黑體" panose="020B0604030504040204" pitchFamily="34" charset="-120"/>
                <a:ea typeface="微軟正黑體" panose="020B0604030504040204" pitchFamily="34" charset="-120"/>
              </a:rPr>
              <a:t>P</a:t>
            </a:r>
            <a:r>
              <a:rPr lang="en-US" altLang="zh-TW" sz="4000" b="1" dirty="0">
                <a:solidFill>
                  <a:srgbClr val="E187D4"/>
                </a:solidFill>
                <a:latin typeface="微軟正黑體" panose="020B0604030504040204" pitchFamily="34" charset="-120"/>
                <a:ea typeface="微軟正黑體" panose="020B0604030504040204" pitchFamily="34" charset="-120"/>
              </a:rPr>
              <a:t>assive</a:t>
            </a:r>
            <a:r>
              <a:rPr lang="en-US" altLang="zh-TW" sz="4000" dirty="0">
                <a:solidFill>
                  <a:srgbClr val="E187D4"/>
                </a:solidFill>
                <a:latin typeface="微軟正黑體" panose="020B0604030504040204" pitchFamily="34" charset="-120"/>
                <a:ea typeface="微軟正黑體" panose="020B0604030504040204" pitchFamily="34" charset="-120"/>
              </a:rPr>
              <a:t> </a:t>
            </a:r>
            <a:r>
              <a:rPr lang="zh-TW" altLang="en-US" sz="4000" b="1" dirty="0">
                <a:solidFill>
                  <a:srgbClr val="E187D4"/>
                </a:solidFill>
                <a:latin typeface="微軟正黑體" panose="020B0604030504040204" pitchFamily="34" charset="-120"/>
                <a:ea typeface="微軟正黑體" panose="020B0604030504040204" pitchFamily="34" charset="-120"/>
              </a:rPr>
              <a:t>被動學習</a:t>
            </a:r>
            <a:endParaRPr lang="en-US" altLang="zh-TW" sz="4000" b="1" dirty="0">
              <a:solidFill>
                <a:srgbClr val="E187D4"/>
              </a:solidFill>
              <a:latin typeface="微軟正黑體" panose="020B0604030504040204" pitchFamily="34" charset="-120"/>
              <a:ea typeface="微軟正黑體" panose="020B0604030504040204" pitchFamily="34" charset="-120"/>
            </a:endParaRPr>
          </a:p>
          <a:p>
            <a:endParaRPr lang="en-US" altLang="zh-TW" sz="4000" dirty="0">
              <a:latin typeface="微軟正黑體" panose="020B0604030504040204" pitchFamily="34" charset="-120"/>
              <a:ea typeface="微軟正黑體" panose="020B0604030504040204" pitchFamily="34" charset="-120"/>
            </a:endParaRPr>
          </a:p>
        </p:txBody>
      </p:sp>
      <p:sp>
        <p:nvSpPr>
          <p:cNvPr id="11" name="向下箭號 10"/>
          <p:cNvSpPr/>
          <p:nvPr/>
        </p:nvSpPr>
        <p:spPr>
          <a:xfrm rot="10800000">
            <a:off x="7418674" y="2397965"/>
            <a:ext cx="1091682" cy="3340361"/>
          </a:xfrm>
          <a:prstGeom prst="downArrow">
            <a:avLst/>
          </a:prstGeom>
          <a:solidFill>
            <a:srgbClr val="E187D4"/>
          </a:solidFill>
          <a:ln>
            <a:solidFill>
              <a:srgbClr val="E18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649478" y="3344870"/>
            <a:ext cx="2752530" cy="1446550"/>
          </a:xfrm>
          <a:prstGeom prst="rect">
            <a:avLst/>
          </a:prstGeom>
        </p:spPr>
        <p:txBody>
          <a:bodyPr wrap="square">
            <a:spAutoFit/>
          </a:bodyPr>
          <a:lstStyle/>
          <a:p>
            <a:pPr algn="ctr"/>
            <a:r>
              <a:rPr lang="zh-TW" altLang="en-US" sz="4400" b="1" dirty="0">
                <a:latin typeface="微軟正黑體" panose="020B0604030504040204" pitchFamily="34" charset="-120"/>
                <a:ea typeface="微軟正黑體" panose="020B0604030504040204" pitchFamily="34" charset="-120"/>
              </a:rPr>
              <a:t>相對學習效果</a:t>
            </a:r>
            <a:endParaRPr lang="zh-TW" altLang="en-US" sz="4400" dirty="0"/>
          </a:p>
        </p:txBody>
      </p:sp>
      <p:sp>
        <p:nvSpPr>
          <p:cNvPr id="6" name="TextBox 8"/>
          <p:cNvSpPr txBox="1"/>
          <p:nvPr/>
        </p:nvSpPr>
        <p:spPr>
          <a:xfrm>
            <a:off x="10668001" y="103638"/>
            <a:ext cx="2019300" cy="461665"/>
          </a:xfrm>
          <a:prstGeom prst="rect">
            <a:avLst/>
          </a:prstGeom>
          <a:noFill/>
        </p:spPr>
        <p:txBody>
          <a:bodyPr wrap="square" rtlCol="0">
            <a:spAutoFit/>
          </a:bodyPr>
          <a:lstStyle/>
          <a:p>
            <a:r>
              <a:rPr lang="en-US" altLang="zh-TW" sz="2400" b="1" dirty="0"/>
              <a:t>PSCG P.84</a:t>
            </a:r>
            <a:endParaRPr lang="zh-TW" altLang="en-US" sz="2400" b="1" dirty="0"/>
          </a:p>
        </p:txBody>
      </p:sp>
    </p:spTree>
    <p:extLst>
      <p:ext uri="{BB962C8B-B14F-4D97-AF65-F5344CB8AC3E}">
        <p14:creationId xmlns:p14="http://schemas.microsoft.com/office/powerpoint/2010/main" val="36064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7436651"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多元學與教策略</a:t>
            </a:r>
          </a:p>
        </p:txBody>
      </p:sp>
      <p:graphicFrame>
        <p:nvGraphicFramePr>
          <p:cNvPr id="2" name="資料庫圖表 1"/>
          <p:cNvGraphicFramePr/>
          <p:nvPr>
            <p:extLst>
              <p:ext uri="{D42A27DB-BD31-4B8C-83A1-F6EECF244321}">
                <p14:modId xmlns:p14="http://schemas.microsoft.com/office/powerpoint/2010/main" val="1476334793"/>
              </p:ext>
            </p:extLst>
          </p:nvPr>
        </p:nvGraphicFramePr>
        <p:xfrm>
          <a:off x="-312286" y="1707502"/>
          <a:ext cx="9717543" cy="489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P.85-88</a:t>
            </a:r>
            <a:endParaRPr lang="zh-TW" altLang="en-US" sz="2400" b="1" dirty="0"/>
          </a:p>
        </p:txBody>
      </p:sp>
    </p:spTree>
    <p:extLst>
      <p:ext uri="{BB962C8B-B14F-4D97-AF65-F5344CB8AC3E}">
        <p14:creationId xmlns:p14="http://schemas.microsoft.com/office/powerpoint/2010/main" val="41571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6667210"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科學課堂規劃</a:t>
            </a:r>
          </a:p>
        </p:txBody>
      </p:sp>
      <p:sp>
        <p:nvSpPr>
          <p:cNvPr id="10" name="文字方塊 9"/>
          <p:cNvSpPr txBox="1"/>
          <p:nvPr/>
        </p:nvSpPr>
        <p:spPr>
          <a:xfrm>
            <a:off x="518137" y="1700393"/>
            <a:ext cx="6210909" cy="5324535"/>
          </a:xfrm>
          <a:prstGeom prst="rect">
            <a:avLst/>
          </a:prstGeom>
          <a:noFill/>
        </p:spPr>
        <p:txBody>
          <a:bodyPr wrap="square" rtlCol="0">
            <a:spAutoFit/>
          </a:bodyPr>
          <a:lstStyle/>
          <a:p>
            <a:r>
              <a:rPr lang="en-US" altLang="zh-TW" sz="6000" b="1" dirty="0">
                <a:solidFill>
                  <a:srgbClr val="4D1345"/>
                </a:solidFill>
                <a:latin typeface="微軟正黑體" panose="020B0604030504040204" pitchFamily="34" charset="-120"/>
                <a:ea typeface="微軟正黑體" panose="020B0604030504040204" pitchFamily="34" charset="-120"/>
              </a:rPr>
              <a:t>E</a:t>
            </a:r>
            <a:r>
              <a:rPr lang="en-US" altLang="zh-TW" sz="4000" b="1" dirty="0">
                <a:solidFill>
                  <a:srgbClr val="4D1345"/>
                </a:solidFill>
                <a:latin typeface="微軟正黑體" panose="020B0604030504040204" pitchFamily="34" charset="-120"/>
                <a:ea typeface="微軟正黑體" panose="020B0604030504040204" pitchFamily="34" charset="-120"/>
              </a:rPr>
              <a:t>ngage </a:t>
            </a:r>
            <a:r>
              <a:rPr lang="zh-TW" altLang="en-US" sz="4000" b="1" dirty="0">
                <a:solidFill>
                  <a:srgbClr val="4D1345"/>
                </a:solidFill>
                <a:latin typeface="微軟正黑體" panose="020B0604030504040204" pitchFamily="34" charset="-120"/>
                <a:ea typeface="微軟正黑體" panose="020B0604030504040204" pitchFamily="34" charset="-120"/>
              </a:rPr>
              <a:t>引入</a:t>
            </a:r>
            <a:endParaRPr lang="en-US" altLang="zh-TW" sz="4000" b="1" dirty="0">
              <a:solidFill>
                <a:srgbClr val="4D1345"/>
              </a:solidFill>
              <a:latin typeface="微軟正黑體" panose="020B0604030504040204" pitchFamily="34" charset="-120"/>
              <a:ea typeface="微軟正黑體" panose="020B0604030504040204" pitchFamily="34" charset="-120"/>
            </a:endParaRPr>
          </a:p>
          <a:p>
            <a:r>
              <a:rPr lang="en-US" altLang="zh-TW" sz="6000" b="1" dirty="0">
                <a:solidFill>
                  <a:srgbClr val="962686"/>
                </a:solidFill>
                <a:latin typeface="微軟正黑體" panose="020B0604030504040204" pitchFamily="34" charset="-120"/>
                <a:ea typeface="微軟正黑體" panose="020B0604030504040204" pitchFamily="34" charset="-120"/>
              </a:rPr>
              <a:t>E</a:t>
            </a:r>
            <a:r>
              <a:rPr lang="en-US" altLang="zh-TW" sz="4000" b="1" dirty="0">
                <a:solidFill>
                  <a:srgbClr val="962686"/>
                </a:solidFill>
                <a:latin typeface="微軟正黑體" panose="020B0604030504040204" pitchFamily="34" charset="-120"/>
                <a:ea typeface="微軟正黑體" panose="020B0604030504040204" pitchFamily="34" charset="-120"/>
              </a:rPr>
              <a:t>xplore </a:t>
            </a:r>
            <a:r>
              <a:rPr lang="zh-TW" altLang="en-US" sz="4000" b="1" dirty="0">
                <a:solidFill>
                  <a:srgbClr val="962686"/>
                </a:solidFill>
                <a:latin typeface="微軟正黑體" panose="020B0604030504040204" pitchFamily="34" charset="-120"/>
                <a:ea typeface="微軟正黑體" panose="020B0604030504040204" pitchFamily="34" charset="-120"/>
              </a:rPr>
              <a:t>探索</a:t>
            </a:r>
            <a:endParaRPr lang="en-US" altLang="zh-TW" sz="4000" b="1" dirty="0">
              <a:solidFill>
                <a:srgbClr val="962686"/>
              </a:solidFill>
              <a:latin typeface="微軟正黑體" panose="020B0604030504040204" pitchFamily="34" charset="-120"/>
              <a:ea typeface="微軟正黑體" panose="020B0604030504040204" pitchFamily="34" charset="-120"/>
            </a:endParaRPr>
          </a:p>
          <a:p>
            <a:r>
              <a:rPr lang="en-US" altLang="zh-TW" sz="6000" b="1" dirty="0">
                <a:solidFill>
                  <a:srgbClr val="CC34B6"/>
                </a:solidFill>
                <a:latin typeface="微軟正黑體" panose="020B0604030504040204" pitchFamily="34" charset="-120"/>
                <a:ea typeface="微軟正黑體" panose="020B0604030504040204" pitchFamily="34" charset="-120"/>
              </a:rPr>
              <a:t>E</a:t>
            </a:r>
            <a:r>
              <a:rPr lang="en-US" altLang="zh-TW" sz="4000" b="1" dirty="0">
                <a:solidFill>
                  <a:srgbClr val="CC34B6"/>
                </a:solidFill>
                <a:latin typeface="微軟正黑體" panose="020B0604030504040204" pitchFamily="34" charset="-120"/>
                <a:ea typeface="微軟正黑體" panose="020B0604030504040204" pitchFamily="34" charset="-120"/>
              </a:rPr>
              <a:t>xplain </a:t>
            </a:r>
            <a:r>
              <a:rPr lang="zh-TW" altLang="en-US" sz="4000" b="1" dirty="0">
                <a:solidFill>
                  <a:srgbClr val="CC34B6"/>
                </a:solidFill>
                <a:latin typeface="微軟正黑體" panose="020B0604030504040204" pitchFamily="34" charset="-120"/>
                <a:ea typeface="微軟正黑體" panose="020B0604030504040204" pitchFamily="34" charset="-120"/>
              </a:rPr>
              <a:t>解釋</a:t>
            </a:r>
            <a:endParaRPr lang="en-US" altLang="zh-TW" sz="4000" b="1" dirty="0">
              <a:solidFill>
                <a:srgbClr val="CC34B6"/>
              </a:solidFill>
              <a:latin typeface="微軟正黑體" panose="020B0604030504040204" pitchFamily="34" charset="-120"/>
              <a:ea typeface="微軟正黑體" panose="020B0604030504040204" pitchFamily="34" charset="-120"/>
            </a:endParaRPr>
          </a:p>
          <a:p>
            <a:r>
              <a:rPr lang="en-US" altLang="zh-TW" sz="6000" b="1" dirty="0">
                <a:solidFill>
                  <a:srgbClr val="D969C9"/>
                </a:solidFill>
                <a:latin typeface="微軟正黑體" panose="020B0604030504040204" pitchFamily="34" charset="-120"/>
                <a:ea typeface="微軟正黑體" panose="020B0604030504040204" pitchFamily="34" charset="-120"/>
              </a:rPr>
              <a:t>E</a:t>
            </a:r>
            <a:r>
              <a:rPr lang="en-US" altLang="zh-TW" sz="4000" b="1" dirty="0">
                <a:solidFill>
                  <a:srgbClr val="D969C9"/>
                </a:solidFill>
                <a:latin typeface="微軟正黑體" panose="020B0604030504040204" pitchFamily="34" charset="-120"/>
                <a:ea typeface="微軟正黑體" panose="020B0604030504040204" pitchFamily="34" charset="-120"/>
              </a:rPr>
              <a:t>laborate</a:t>
            </a:r>
            <a:r>
              <a:rPr lang="en-US" altLang="zh-TW" sz="4000" dirty="0">
                <a:solidFill>
                  <a:srgbClr val="D969C9"/>
                </a:solidFill>
                <a:latin typeface="微軟正黑體" panose="020B0604030504040204" pitchFamily="34" charset="-120"/>
                <a:ea typeface="微軟正黑體" panose="020B0604030504040204" pitchFamily="34" charset="-120"/>
              </a:rPr>
              <a:t> </a:t>
            </a:r>
            <a:r>
              <a:rPr lang="zh-TW" altLang="en-US" sz="4000" b="1" dirty="0">
                <a:solidFill>
                  <a:srgbClr val="D969C9"/>
                </a:solidFill>
                <a:latin typeface="微軟正黑體" panose="020B0604030504040204" pitchFamily="34" charset="-120"/>
                <a:ea typeface="微軟正黑體" panose="020B0604030504040204" pitchFamily="34" charset="-120"/>
              </a:rPr>
              <a:t>延伸</a:t>
            </a:r>
            <a:endParaRPr lang="en-US" altLang="zh-TW" sz="4000" b="1" dirty="0">
              <a:solidFill>
                <a:srgbClr val="D969C9"/>
              </a:solidFill>
              <a:latin typeface="微軟正黑體" panose="020B0604030504040204" pitchFamily="34" charset="-120"/>
              <a:ea typeface="微軟正黑體" panose="020B0604030504040204" pitchFamily="34" charset="-120"/>
            </a:endParaRPr>
          </a:p>
          <a:p>
            <a:r>
              <a:rPr lang="en-US" altLang="zh-TW" sz="6000" b="1" dirty="0">
                <a:solidFill>
                  <a:srgbClr val="E187D4"/>
                </a:solidFill>
                <a:latin typeface="微軟正黑體" panose="020B0604030504040204" pitchFamily="34" charset="-120"/>
                <a:ea typeface="微軟正黑體" panose="020B0604030504040204" pitchFamily="34" charset="-120"/>
              </a:rPr>
              <a:t>E</a:t>
            </a:r>
            <a:r>
              <a:rPr lang="en-US" altLang="zh-TW" sz="4000" b="1" dirty="0">
                <a:solidFill>
                  <a:srgbClr val="E187D4"/>
                </a:solidFill>
                <a:latin typeface="微軟正黑體" panose="020B0604030504040204" pitchFamily="34" charset="-120"/>
                <a:ea typeface="微軟正黑體" panose="020B0604030504040204" pitchFamily="34" charset="-120"/>
              </a:rPr>
              <a:t>valuate </a:t>
            </a:r>
            <a:r>
              <a:rPr lang="zh-TW" altLang="en-US" sz="4000" b="1" dirty="0">
                <a:solidFill>
                  <a:srgbClr val="E187D4"/>
                </a:solidFill>
                <a:latin typeface="微軟正黑體" panose="020B0604030504040204" pitchFamily="34" charset="-120"/>
                <a:ea typeface="微軟正黑體" panose="020B0604030504040204" pitchFamily="34" charset="-120"/>
              </a:rPr>
              <a:t>評估</a:t>
            </a:r>
            <a:endParaRPr lang="en-US" altLang="zh-TW" sz="4000" b="1" dirty="0">
              <a:solidFill>
                <a:srgbClr val="E187D4"/>
              </a:solidFill>
              <a:latin typeface="微軟正黑體" panose="020B0604030504040204" pitchFamily="34" charset="-120"/>
              <a:ea typeface="微軟正黑體" panose="020B0604030504040204" pitchFamily="34" charset="-120"/>
            </a:endParaRPr>
          </a:p>
          <a:p>
            <a:endParaRPr lang="en-US" altLang="zh-TW" sz="4000" dirty="0">
              <a:latin typeface="微軟正黑體" panose="020B0604030504040204" pitchFamily="34" charset="-120"/>
              <a:ea typeface="微軟正黑體" panose="020B0604030504040204" pitchFamily="34" charset="-120"/>
            </a:endParaRPr>
          </a:p>
        </p:txBody>
      </p:sp>
      <p:sp>
        <p:nvSpPr>
          <p:cNvPr id="2" name="矩形 1"/>
          <p:cNvSpPr/>
          <p:nvPr/>
        </p:nvSpPr>
        <p:spPr>
          <a:xfrm>
            <a:off x="4329851" y="1940641"/>
            <a:ext cx="7364843" cy="830997"/>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激發學生興趣，引入學習課題，啟發學生提出問題，並了解學生的前備知識，識別知識鴻溝</a:t>
            </a:r>
          </a:p>
        </p:txBody>
      </p:sp>
      <p:sp>
        <p:nvSpPr>
          <p:cNvPr id="5" name="矩形 4"/>
          <p:cNvSpPr/>
          <p:nvPr/>
        </p:nvSpPr>
        <p:spPr>
          <a:xfrm>
            <a:off x="4329852" y="2830447"/>
            <a:ext cx="6931706" cy="830997"/>
          </a:xfrm>
          <a:prstGeom prst="rect">
            <a:avLst/>
          </a:prstGeom>
        </p:spPr>
        <p:txBody>
          <a:bodyPr wrap="square">
            <a:spAutoFit/>
          </a:bodyPr>
          <a:lstStyle/>
          <a:p>
            <a:r>
              <a:rPr lang="zh-TW" altLang="en-US" sz="2400" dirty="0">
                <a:latin typeface="STYuanti-TC-Regular"/>
              </a:rPr>
              <a:t>讓</a:t>
            </a:r>
            <a:r>
              <a:rPr lang="zh-TW" altLang="en-US" sz="2400" dirty="0">
                <a:latin typeface="微軟正黑體" panose="020B0604030504040204" pitchFamily="34" charset="-120"/>
                <a:ea typeface="微軟正黑體" panose="020B0604030504040204" pitchFamily="34" charset="-120"/>
              </a:rPr>
              <a:t>學生通過動手動腦的學習活動，以及與同儕溝通協作，主動探索新的概念</a:t>
            </a:r>
          </a:p>
        </p:txBody>
      </p:sp>
      <p:sp>
        <p:nvSpPr>
          <p:cNvPr id="6" name="矩形 5"/>
          <p:cNvSpPr/>
          <p:nvPr/>
        </p:nvSpPr>
        <p:spPr>
          <a:xfrm>
            <a:off x="4329852" y="3790286"/>
            <a:ext cx="6931706" cy="830997"/>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引導學生分析和總結探索成果，有系統地進行科學推理，解釋相關的科學概念</a:t>
            </a:r>
          </a:p>
        </p:txBody>
      </p:sp>
      <p:sp>
        <p:nvSpPr>
          <p:cNvPr id="7" name="矩形 6"/>
          <p:cNvSpPr/>
          <p:nvPr/>
        </p:nvSpPr>
        <p:spPr>
          <a:xfrm>
            <a:off x="4329852" y="4680092"/>
            <a:ext cx="6931706" cy="830997"/>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設計延伸學習活動，為學生提供應用所學解決問題的機會，協助學生建立深層理解</a:t>
            </a:r>
          </a:p>
        </p:txBody>
      </p:sp>
      <p:sp>
        <p:nvSpPr>
          <p:cNvPr id="8" name="矩形 7"/>
          <p:cNvSpPr/>
          <p:nvPr/>
        </p:nvSpPr>
        <p:spPr>
          <a:xfrm>
            <a:off x="4329851" y="5630516"/>
            <a:ext cx="6931707" cy="830997"/>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觀察學生的學習表現，為學生提供回饋，並調節教學策略</a:t>
            </a:r>
          </a:p>
        </p:txBody>
      </p:sp>
      <p:sp>
        <p:nvSpPr>
          <p:cNvPr id="9"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P.88-90</a:t>
            </a:r>
            <a:endParaRPr lang="zh-TW" altLang="en-US" sz="2400" b="1" dirty="0"/>
          </a:p>
        </p:txBody>
      </p:sp>
    </p:spTree>
    <p:extLst>
      <p:ext uri="{BB962C8B-B14F-4D97-AF65-F5344CB8AC3E}">
        <p14:creationId xmlns:p14="http://schemas.microsoft.com/office/powerpoint/2010/main" val="130369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6667210"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提供學習鷹架</a:t>
            </a:r>
          </a:p>
        </p:txBody>
      </p:sp>
      <p:sp>
        <p:nvSpPr>
          <p:cNvPr id="6" name="矩形 5"/>
          <p:cNvSpPr/>
          <p:nvPr/>
        </p:nvSpPr>
        <p:spPr>
          <a:xfrm>
            <a:off x="539838" y="2690336"/>
            <a:ext cx="4727631" cy="2123658"/>
          </a:xfrm>
          <a:prstGeom prst="rect">
            <a:avLst/>
          </a:prstGeom>
        </p:spPr>
        <p:txBody>
          <a:bodyPr wrap="square">
            <a:spAutoFit/>
          </a:bodyPr>
          <a:lstStyle/>
          <a:p>
            <a:r>
              <a:rPr lang="zh-TW" altLang="en-US" sz="4400" dirty="0">
                <a:latin typeface="微軟正黑體" panose="020B0604030504040204" pitchFamily="34" charset="-120"/>
                <a:ea typeface="微軟正黑體" panose="020B0604030504040204" pitchFamily="34" charset="-120"/>
              </a:rPr>
              <a:t>要教一個小朋友學踏單車，可以怎樣輔助他？</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806" y="1841483"/>
            <a:ext cx="5736837" cy="4302627"/>
          </a:xfrm>
          <a:prstGeom prst="rect">
            <a:avLst/>
          </a:prstGeom>
        </p:spPr>
      </p:pic>
      <p:sp>
        <p:nvSpPr>
          <p:cNvPr id="5"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P.90-91</a:t>
            </a:r>
            <a:endParaRPr lang="zh-TW" altLang="en-US" sz="2400" b="1" dirty="0"/>
          </a:p>
        </p:txBody>
      </p:sp>
    </p:spTree>
    <p:extLst>
      <p:ext uri="{BB962C8B-B14F-4D97-AF65-F5344CB8AC3E}">
        <p14:creationId xmlns:p14="http://schemas.microsoft.com/office/powerpoint/2010/main" val="99364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6F15528-21DE-4FAA-801E-634DDDAF4B2B}" type="slidenum">
              <a:rPr lang="cs-CZ" smtClean="0"/>
              <a:t>25</a:t>
            </a:fld>
            <a:endParaRPr lang="cs-CZ"/>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3715" y="2887318"/>
            <a:ext cx="3738506" cy="3738506"/>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851" y="2667721"/>
            <a:ext cx="4053754" cy="4053754"/>
          </a:xfrm>
          <a:prstGeom prst="rect">
            <a:avLst/>
          </a:prstGeom>
        </p:spPr>
      </p:pic>
      <p:sp>
        <p:nvSpPr>
          <p:cNvPr id="13" name="文字方塊 12"/>
          <p:cNvSpPr txBox="1"/>
          <p:nvPr/>
        </p:nvSpPr>
        <p:spPr>
          <a:xfrm>
            <a:off x="518137" y="2107184"/>
            <a:ext cx="9987778" cy="684483"/>
          </a:xfrm>
          <a:prstGeom prst="rect">
            <a:avLst/>
          </a:prstGeom>
          <a:noFill/>
        </p:spPr>
        <p:txBody>
          <a:bodyPr wrap="square" rtlCol="0">
            <a:spAutoFit/>
          </a:bodyPr>
          <a:lstStyle/>
          <a:p>
            <a:r>
              <a:rPr lang="zh-TW" altLang="en-US" sz="3848" dirty="0">
                <a:latin typeface="微軟正黑體" panose="020B0604030504040204" pitchFamily="34" charset="-120"/>
                <a:ea typeface="微軟正黑體" panose="020B0604030504040204" pitchFamily="34" charset="-120"/>
              </a:rPr>
              <a:t>以下這些東西對小朋友學踏單車有甚麼幫助？</a:t>
            </a:r>
          </a:p>
        </p:txBody>
      </p:sp>
      <p:sp>
        <p:nvSpPr>
          <p:cNvPr id="11" name="矩形 10"/>
          <p:cNvSpPr/>
          <p:nvPr/>
        </p:nvSpPr>
        <p:spPr>
          <a:xfrm>
            <a:off x="518137" y="565303"/>
            <a:ext cx="6667210"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提供學習鷹架</a:t>
            </a:r>
          </a:p>
        </p:txBody>
      </p:sp>
      <p:sp>
        <p:nvSpPr>
          <p:cNvPr id="8"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P.90-91</a:t>
            </a:r>
            <a:endParaRPr lang="zh-TW" altLang="en-US" sz="2400" b="1" dirty="0"/>
          </a:p>
        </p:txBody>
      </p:sp>
    </p:spTree>
    <p:extLst>
      <p:ext uri="{BB962C8B-B14F-4D97-AF65-F5344CB8AC3E}">
        <p14:creationId xmlns:p14="http://schemas.microsoft.com/office/powerpoint/2010/main" val="38556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6F15528-21DE-4FAA-801E-634DDDAF4B2B}" type="slidenum">
              <a:rPr lang="cs-CZ" smtClean="0"/>
              <a:t>26</a:t>
            </a:fld>
            <a:endParaRPr lang="cs-CZ"/>
          </a:p>
        </p:txBody>
      </p:sp>
      <p:graphicFrame>
        <p:nvGraphicFramePr>
          <p:cNvPr id="2" name="資料庫圖表 1"/>
          <p:cNvGraphicFramePr/>
          <p:nvPr>
            <p:extLst>
              <p:ext uri="{D42A27DB-BD31-4B8C-83A1-F6EECF244321}">
                <p14:modId xmlns:p14="http://schemas.microsoft.com/office/powerpoint/2010/main" val="300428520"/>
              </p:ext>
            </p:extLst>
          </p:nvPr>
        </p:nvGraphicFramePr>
        <p:xfrm>
          <a:off x="518137" y="1685468"/>
          <a:ext cx="10620127" cy="4192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p:cNvSpPr/>
          <p:nvPr/>
        </p:nvSpPr>
        <p:spPr>
          <a:xfrm>
            <a:off x="518137" y="565303"/>
            <a:ext cx="6667210"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提供學習鷹架</a:t>
            </a:r>
          </a:p>
        </p:txBody>
      </p:sp>
      <p:sp>
        <p:nvSpPr>
          <p:cNvPr id="5"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P.90-91</a:t>
            </a:r>
            <a:endParaRPr lang="zh-TW" altLang="en-US" sz="2400" b="1" dirty="0"/>
          </a:p>
        </p:txBody>
      </p:sp>
    </p:spTree>
    <p:extLst>
      <p:ext uri="{BB962C8B-B14F-4D97-AF65-F5344CB8AC3E}">
        <p14:creationId xmlns:p14="http://schemas.microsoft.com/office/powerpoint/2010/main" val="296082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7436651"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科學推理與提問</a:t>
            </a:r>
          </a:p>
        </p:txBody>
      </p:sp>
      <p:pic>
        <p:nvPicPr>
          <p:cNvPr id="24" name="Picture 2" descr="Bloom's Taxonomy | Center for Teaching | Vanderbilt University">
            <a:extLst>
              <a:ext uri="{FF2B5EF4-FFF2-40B4-BE49-F238E27FC236}">
                <a16:creationId xmlns:a16="http://schemas.microsoft.com/office/drawing/2014/main" id="{F050C8BE-509F-41AF-B8FD-3A2DE1DBC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224" y="1894381"/>
            <a:ext cx="8139922" cy="45834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359565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7436651"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科學推理與提問</a:t>
            </a:r>
          </a:p>
        </p:txBody>
      </p:sp>
      <p:sp>
        <p:nvSpPr>
          <p:cNvPr id="5" name="標題 1"/>
          <p:cNvSpPr>
            <a:spLocks noGrp="1"/>
          </p:cNvSpPr>
          <p:nvPr>
            <p:ph type="title"/>
          </p:nvPr>
        </p:nvSpPr>
        <p:spPr>
          <a:xfrm>
            <a:off x="518137" y="1805561"/>
            <a:ext cx="10117779" cy="776288"/>
          </a:xfrm>
        </p:spPr>
        <p:txBody>
          <a:bodyPr>
            <a:normAutofit/>
          </a:bodyPr>
          <a:lstStyle/>
          <a:p>
            <a:r>
              <a:rPr lang="zh-TW" altLang="en-US" sz="3600" dirty="0">
                <a:latin typeface="微軟正黑體" panose="020B0604030504040204" pitchFamily="34" charset="-120"/>
                <a:ea typeface="微軟正黑體" panose="020B0604030504040204" pitchFamily="34" charset="-120"/>
              </a:rPr>
              <a:t>高層次的提問就能引發學生思考嗎？</a:t>
            </a:r>
          </a:p>
        </p:txBody>
      </p:sp>
      <p:grpSp>
        <p:nvGrpSpPr>
          <p:cNvPr id="6" name="群組 5"/>
          <p:cNvGrpSpPr/>
          <p:nvPr/>
        </p:nvGrpSpPr>
        <p:grpSpPr>
          <a:xfrm>
            <a:off x="592903" y="2721344"/>
            <a:ext cx="9749590" cy="3889169"/>
            <a:chOff x="838200" y="1880824"/>
            <a:chExt cx="10321233" cy="3966129"/>
          </a:xfrm>
        </p:grpSpPr>
        <p:sp>
          <p:nvSpPr>
            <p:cNvPr id="7" name="文字方塊 6"/>
            <p:cNvSpPr txBox="1"/>
            <p:nvPr/>
          </p:nvSpPr>
          <p:spPr>
            <a:xfrm>
              <a:off x="5267499" y="1880824"/>
              <a:ext cx="3672757" cy="659121"/>
            </a:xfrm>
            <a:prstGeom prst="rect">
              <a:avLst/>
            </a:prstGeom>
            <a:noFill/>
            <a:ln>
              <a:solidFill>
                <a:schemeClr val="tx1"/>
              </a:solidFill>
            </a:ln>
          </p:spPr>
          <p:txBody>
            <a:bodyPr wrap="square" rtlCol="0">
              <a:spAutoFit/>
            </a:bodyPr>
            <a:lstStyle/>
            <a:p>
              <a:r>
                <a:rPr lang="zh-TW" altLang="en-US" sz="3600" b="1" dirty="0">
                  <a:latin typeface="微軟正黑體" panose="020B0604030504040204" pitchFamily="34" charset="-120"/>
                  <a:ea typeface="微軟正黑體" panose="020B0604030504040204" pitchFamily="34" charset="-120"/>
                </a:rPr>
                <a:t>尚未學習的概念</a:t>
              </a:r>
            </a:p>
          </p:txBody>
        </p:sp>
        <p:sp>
          <p:nvSpPr>
            <p:cNvPr id="8" name="文字方塊 7"/>
            <p:cNvSpPr txBox="1"/>
            <p:nvPr/>
          </p:nvSpPr>
          <p:spPr>
            <a:xfrm>
              <a:off x="838200" y="1886988"/>
              <a:ext cx="3149139" cy="646331"/>
            </a:xfrm>
            <a:prstGeom prst="rect">
              <a:avLst/>
            </a:prstGeom>
            <a:solidFill>
              <a:srgbClr val="E187D4"/>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TW" altLang="en-US" sz="3600" dirty="0">
                  <a:solidFill>
                    <a:schemeClr val="bg1"/>
                  </a:solidFill>
                  <a:latin typeface="微軟正黑體" panose="020B0604030504040204" pitchFamily="34" charset="-120"/>
                  <a:ea typeface="微軟正黑體" panose="020B0604030504040204" pitchFamily="34" charset="-120"/>
                </a:rPr>
                <a:t>高層次的提問</a:t>
              </a:r>
            </a:p>
          </p:txBody>
        </p:sp>
        <p:cxnSp>
          <p:nvCxnSpPr>
            <p:cNvPr id="9" name="直線單箭頭接點 8"/>
            <p:cNvCxnSpPr/>
            <p:nvPr/>
          </p:nvCxnSpPr>
          <p:spPr>
            <a:xfrm flipV="1">
              <a:off x="4078779" y="2227811"/>
              <a:ext cx="1188720" cy="1"/>
            </a:xfrm>
            <a:prstGeom prst="straightConnector1">
              <a:avLst/>
            </a:prstGeom>
            <a:ln w="57150">
              <a:solidFill>
                <a:srgbClr val="962686"/>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7579368" y="3623963"/>
              <a:ext cx="1429789" cy="1015663"/>
            </a:xfrm>
            <a:prstGeom prst="rect">
              <a:avLst/>
            </a:prstGeom>
            <a:noFill/>
          </p:spPr>
          <p:txBody>
            <a:bodyPr wrap="square" rtlCol="0">
              <a:spAutoFit/>
            </a:bodyPr>
            <a:lstStyle/>
            <a:p>
              <a:r>
                <a:rPr lang="en-US" altLang="zh-TW" sz="6000" dirty="0">
                  <a:solidFill>
                    <a:srgbClr val="FF0000"/>
                  </a:solidFill>
                </a:rPr>
                <a:t>???</a:t>
              </a:r>
              <a:endParaRPr lang="zh-TW" altLang="en-US" sz="6000" dirty="0">
                <a:solidFill>
                  <a:srgbClr val="FF0000"/>
                </a:solidFill>
              </a:endParaRPr>
            </a:p>
          </p:txBody>
        </p:sp>
        <p:sp>
          <p:nvSpPr>
            <p:cNvPr id="11" name="向上箭號 10"/>
            <p:cNvSpPr/>
            <p:nvPr/>
          </p:nvSpPr>
          <p:spPr>
            <a:xfrm>
              <a:off x="6632298" y="2539944"/>
              <a:ext cx="513184" cy="328068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p:nvPr/>
          </p:nvCxnSpPr>
          <p:spPr>
            <a:xfrm flipV="1">
              <a:off x="4934409" y="5832958"/>
              <a:ext cx="6225024" cy="13995"/>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448592" y="4622872"/>
              <a:ext cx="2487098" cy="1224081"/>
            </a:xfrm>
            <a:prstGeom prst="rect">
              <a:avLst/>
            </a:prstGeom>
            <a:noFill/>
            <a:ln>
              <a:solidFill>
                <a:schemeClr val="bg1">
                  <a:lumMod val="50000"/>
                </a:schemeClr>
              </a:solidFill>
            </a:ln>
          </p:spPr>
          <p:txBody>
            <a:bodyPr wrap="square" rtlCol="0">
              <a:spAutoFit/>
            </a:bodyPr>
            <a:lstStyle/>
            <a:p>
              <a:r>
                <a:rPr lang="zh-TW" altLang="en-US" sz="3600" b="1" dirty="0">
                  <a:solidFill>
                    <a:schemeClr val="bg1">
                      <a:lumMod val="50000"/>
                    </a:schemeClr>
                  </a:solidFill>
                  <a:latin typeface="微軟正黑體" panose="020B0604030504040204" pitchFamily="34" charset="-120"/>
                  <a:ea typeface="微軟正黑體" panose="020B0604030504040204" pitchFamily="34" charset="-120"/>
                </a:rPr>
                <a:t>已有知識生活經驗</a:t>
              </a:r>
            </a:p>
          </p:txBody>
        </p:sp>
      </p:grpSp>
      <p:sp>
        <p:nvSpPr>
          <p:cNvPr id="14"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359336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7436651" cy="1015663"/>
          </a:xfrm>
          <a:prstGeom prst="rect">
            <a:avLst/>
          </a:prstGeom>
        </p:spPr>
        <p:txBody>
          <a:bodyPr wrap="none">
            <a:spAutoFit/>
          </a:bodyPr>
          <a:lstStyle/>
          <a:p>
            <a:r>
              <a:rPr lang="zh-TW" altLang="en-US" sz="3600" b="1" dirty="0">
                <a:solidFill>
                  <a:srgbClr val="CC34B6"/>
                </a:solidFill>
                <a:latin typeface="微軟正黑體" panose="020B0604030504040204" pitchFamily="34" charset="-120"/>
                <a:ea typeface="微軟正黑體" panose="020B0604030504040204" pitchFamily="34" charset="-120"/>
              </a:rPr>
              <a:t>學與教 </a:t>
            </a:r>
            <a:r>
              <a:rPr lang="en-US" altLang="zh-TW" sz="3600" b="1" dirty="0">
                <a:solidFill>
                  <a:srgbClr val="CC34B6"/>
                </a:solidFill>
                <a:latin typeface="微軟正黑體" panose="020B0604030504040204" pitchFamily="34" charset="-120"/>
                <a:ea typeface="微軟正黑體" panose="020B0604030504040204" pitchFamily="34" charset="-120"/>
              </a:rPr>
              <a:t>– </a:t>
            </a:r>
            <a:r>
              <a:rPr lang="zh-TW" altLang="en-US" sz="6000" b="1" dirty="0">
                <a:solidFill>
                  <a:srgbClr val="CC34B6"/>
                </a:solidFill>
                <a:latin typeface="微軟正黑體" panose="020B0604030504040204" pitchFamily="34" charset="-120"/>
                <a:ea typeface="微軟正黑體" panose="020B0604030504040204" pitchFamily="34" charset="-120"/>
              </a:rPr>
              <a:t>科學推理與提問</a:t>
            </a:r>
          </a:p>
        </p:txBody>
      </p:sp>
      <p:grpSp>
        <p:nvGrpSpPr>
          <p:cNvPr id="3" name="群組 2"/>
          <p:cNvGrpSpPr/>
          <p:nvPr/>
        </p:nvGrpSpPr>
        <p:grpSpPr>
          <a:xfrm>
            <a:off x="1258726" y="1963352"/>
            <a:ext cx="8699923" cy="4495638"/>
            <a:chOff x="1882179" y="195574"/>
            <a:chExt cx="10454972" cy="6457270"/>
          </a:xfrm>
        </p:grpSpPr>
        <p:sp>
          <p:nvSpPr>
            <p:cNvPr id="5" name="文字方塊 4"/>
            <p:cNvSpPr txBox="1"/>
            <p:nvPr/>
          </p:nvSpPr>
          <p:spPr>
            <a:xfrm>
              <a:off x="9823042" y="195574"/>
              <a:ext cx="2110811" cy="1200329"/>
            </a:xfrm>
            <a:prstGeom prst="rect">
              <a:avLst/>
            </a:prstGeom>
            <a:noFill/>
            <a:ln>
              <a:solidFill>
                <a:schemeClr val="tx1"/>
              </a:solidFill>
            </a:ln>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尚未學習的概念</a:t>
              </a:r>
            </a:p>
          </p:txBody>
        </p:sp>
        <p:grpSp>
          <p:nvGrpSpPr>
            <p:cNvPr id="6" name="群組 5"/>
            <p:cNvGrpSpPr/>
            <p:nvPr/>
          </p:nvGrpSpPr>
          <p:grpSpPr>
            <a:xfrm>
              <a:off x="4827094" y="1395903"/>
              <a:ext cx="4995948" cy="4056612"/>
              <a:chOff x="4621876" y="1870363"/>
              <a:chExt cx="4995948" cy="4056612"/>
            </a:xfrm>
          </p:grpSpPr>
          <p:sp>
            <p:nvSpPr>
              <p:cNvPr id="20" name="半框架 19"/>
              <p:cNvSpPr/>
              <p:nvPr/>
            </p:nvSpPr>
            <p:spPr>
              <a:xfrm>
                <a:off x="4621876" y="4912822"/>
                <a:ext cx="1246909" cy="1014153"/>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1" name="半框架 20"/>
              <p:cNvSpPr/>
              <p:nvPr/>
            </p:nvSpPr>
            <p:spPr>
              <a:xfrm>
                <a:off x="5868785" y="3898669"/>
                <a:ext cx="1246909" cy="1014153"/>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2" name="半框架 21"/>
              <p:cNvSpPr/>
              <p:nvPr/>
            </p:nvSpPr>
            <p:spPr>
              <a:xfrm>
                <a:off x="7115694" y="2884516"/>
                <a:ext cx="1246909" cy="1014153"/>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3" name="半框架 22"/>
              <p:cNvSpPr/>
              <p:nvPr/>
            </p:nvSpPr>
            <p:spPr>
              <a:xfrm>
                <a:off x="8370915" y="1870363"/>
                <a:ext cx="1246909" cy="1014153"/>
              </a:xfrm>
              <a:prstGeom prst="halfFram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7" name="文字方塊 6"/>
            <p:cNvSpPr txBox="1"/>
            <p:nvPr/>
          </p:nvSpPr>
          <p:spPr>
            <a:xfrm>
              <a:off x="2716283" y="5452515"/>
              <a:ext cx="2110811" cy="1200329"/>
            </a:xfrm>
            <a:prstGeom prst="rect">
              <a:avLst/>
            </a:prstGeom>
            <a:noFill/>
            <a:ln>
              <a:solidFill>
                <a:schemeClr val="bg1">
                  <a:lumMod val="65000"/>
                </a:schemeClr>
              </a:solidFill>
            </a:ln>
          </p:spPr>
          <p:txBody>
            <a:bodyPr wrap="square" rtlCol="0">
              <a:spAutoFit/>
            </a:bodyPr>
            <a:lstStyle/>
            <a:p>
              <a:r>
                <a:rPr lang="zh-TW" altLang="en-US" sz="2400" b="1" dirty="0">
                  <a:solidFill>
                    <a:schemeClr val="bg1">
                      <a:lumMod val="65000"/>
                    </a:schemeClr>
                  </a:solidFill>
                  <a:latin typeface="微軟正黑體" panose="020B0604030504040204" pitchFamily="34" charset="-120"/>
                  <a:ea typeface="微軟正黑體" panose="020B0604030504040204" pitchFamily="34" charset="-120"/>
                </a:rPr>
                <a:t>已有知識生活經驗</a:t>
              </a:r>
            </a:p>
          </p:txBody>
        </p:sp>
        <p:sp>
          <p:nvSpPr>
            <p:cNvPr id="8" name="向上箭號 7"/>
            <p:cNvSpPr/>
            <p:nvPr/>
          </p:nvSpPr>
          <p:spPr>
            <a:xfrm rot="3237833">
              <a:off x="5040982" y="-795778"/>
              <a:ext cx="513185" cy="6830791"/>
            </a:xfrm>
            <a:prstGeom prst="upArrow">
              <a:avLst/>
            </a:prstGeom>
            <a:solidFill>
              <a:srgbClr val="E187D4"/>
            </a:solidFill>
            <a:ln>
              <a:solidFill>
                <a:srgbClr val="E18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309668" y="4438362"/>
              <a:ext cx="1434897" cy="663108"/>
            </a:xfrm>
            <a:prstGeom prst="rect">
              <a:avLst/>
            </a:prstGeom>
          </p:spPr>
          <p:txBody>
            <a:bodyPr wrap="none">
              <a:spAutoFit/>
            </a:bodyPr>
            <a:lstStyle/>
            <a:p>
              <a:r>
                <a:rPr lang="zh-TW" altLang="en-US" sz="2400" b="1" dirty="0">
                  <a:solidFill>
                    <a:srgbClr val="E187D4"/>
                  </a:solidFill>
                  <a:latin typeface="微軟正黑體" panose="020B0604030504040204" pitchFamily="34" charset="-120"/>
                  <a:ea typeface="微軟正黑體" panose="020B0604030504040204" pitchFamily="34" charset="-120"/>
                </a:rPr>
                <a:t>提問</a:t>
              </a:r>
              <a:r>
                <a:rPr lang="en-US" altLang="zh-TW" sz="2400" b="1" dirty="0">
                  <a:solidFill>
                    <a:srgbClr val="E187D4"/>
                  </a:solidFill>
                  <a:latin typeface="微軟正黑體" panose="020B0604030504040204" pitchFamily="34" charset="-120"/>
                  <a:ea typeface="微軟正黑體" panose="020B0604030504040204" pitchFamily="34" charset="-120"/>
                </a:rPr>
                <a:t>1</a:t>
              </a:r>
              <a:endParaRPr lang="zh-TW" altLang="en-US" sz="2400" b="1" dirty="0">
                <a:solidFill>
                  <a:srgbClr val="E187D4"/>
                </a:solidFill>
              </a:endParaRPr>
            </a:p>
          </p:txBody>
        </p:sp>
        <p:sp>
          <p:nvSpPr>
            <p:cNvPr id="10" name="矩形 9"/>
            <p:cNvSpPr/>
            <p:nvPr/>
          </p:nvSpPr>
          <p:spPr>
            <a:xfrm>
              <a:off x="4558548" y="3424209"/>
              <a:ext cx="1434897" cy="663108"/>
            </a:xfrm>
            <a:prstGeom prst="rect">
              <a:avLst/>
            </a:prstGeom>
          </p:spPr>
          <p:txBody>
            <a:bodyPr wrap="none">
              <a:spAutoFit/>
            </a:bodyPr>
            <a:lstStyle/>
            <a:p>
              <a:r>
                <a:rPr lang="zh-TW" altLang="en-US" sz="2400" b="1" dirty="0">
                  <a:solidFill>
                    <a:srgbClr val="D044BC"/>
                  </a:solidFill>
                  <a:latin typeface="微軟正黑體" panose="020B0604030504040204" pitchFamily="34" charset="-120"/>
                  <a:ea typeface="微軟正黑體" panose="020B0604030504040204" pitchFamily="34" charset="-120"/>
                </a:rPr>
                <a:t>提問</a:t>
              </a:r>
              <a:r>
                <a:rPr lang="en-US" altLang="zh-TW" sz="2400" b="1" dirty="0">
                  <a:solidFill>
                    <a:srgbClr val="D044BC"/>
                  </a:solidFill>
                  <a:latin typeface="微軟正黑體" panose="020B0604030504040204" pitchFamily="34" charset="-120"/>
                  <a:ea typeface="微軟正黑體" panose="020B0604030504040204" pitchFamily="34" charset="-120"/>
                </a:rPr>
                <a:t>2</a:t>
              </a:r>
              <a:endParaRPr lang="zh-TW" altLang="en-US" sz="2400" b="1" dirty="0">
                <a:solidFill>
                  <a:srgbClr val="D044BC"/>
                </a:solidFill>
              </a:endParaRPr>
            </a:p>
          </p:txBody>
        </p:sp>
        <p:sp>
          <p:nvSpPr>
            <p:cNvPr id="11" name="矩形 10"/>
            <p:cNvSpPr/>
            <p:nvPr/>
          </p:nvSpPr>
          <p:spPr>
            <a:xfrm>
              <a:off x="5813767" y="2410056"/>
              <a:ext cx="1434897" cy="663108"/>
            </a:xfrm>
            <a:prstGeom prst="rect">
              <a:avLst/>
            </a:prstGeom>
          </p:spPr>
          <p:txBody>
            <a:bodyPr wrap="none">
              <a:spAutoFit/>
            </a:bodyPr>
            <a:lstStyle/>
            <a:p>
              <a:r>
                <a:rPr lang="zh-TW" altLang="en-US" sz="2400" b="1" dirty="0">
                  <a:solidFill>
                    <a:srgbClr val="A32992"/>
                  </a:solidFill>
                  <a:latin typeface="微軟正黑體" panose="020B0604030504040204" pitchFamily="34" charset="-120"/>
                  <a:ea typeface="微軟正黑體" panose="020B0604030504040204" pitchFamily="34" charset="-120"/>
                </a:rPr>
                <a:t>提問</a:t>
              </a:r>
              <a:r>
                <a:rPr lang="en-US" altLang="zh-TW" sz="2400" b="1" dirty="0">
                  <a:solidFill>
                    <a:srgbClr val="A32992"/>
                  </a:solidFill>
                  <a:latin typeface="微軟正黑體" panose="020B0604030504040204" pitchFamily="34" charset="-120"/>
                  <a:ea typeface="微軟正黑體" panose="020B0604030504040204" pitchFamily="34" charset="-120"/>
                </a:rPr>
                <a:t>3</a:t>
              </a:r>
              <a:endParaRPr lang="zh-TW" altLang="en-US" sz="2400" b="1" dirty="0">
                <a:solidFill>
                  <a:srgbClr val="A32992"/>
                </a:solidFill>
              </a:endParaRPr>
            </a:p>
          </p:txBody>
        </p:sp>
        <p:sp>
          <p:nvSpPr>
            <p:cNvPr id="12" name="矩形 11"/>
            <p:cNvSpPr/>
            <p:nvPr/>
          </p:nvSpPr>
          <p:spPr>
            <a:xfrm>
              <a:off x="6943659" y="1395903"/>
              <a:ext cx="1537859" cy="663108"/>
            </a:xfrm>
            <a:prstGeom prst="rect">
              <a:avLst/>
            </a:prstGeom>
          </p:spPr>
          <p:txBody>
            <a:bodyPr wrap="none">
              <a:spAutoFit/>
            </a:bodyPr>
            <a:lstStyle/>
            <a:p>
              <a:r>
                <a:rPr lang="zh-TW" altLang="en-US" sz="2400" b="1" dirty="0">
                  <a:solidFill>
                    <a:srgbClr val="962686"/>
                  </a:solidFill>
                  <a:latin typeface="微軟正黑體" panose="020B0604030504040204" pitchFamily="34" charset="-120"/>
                  <a:ea typeface="微軟正黑體" panose="020B0604030504040204" pitchFamily="34" charset="-120"/>
                </a:rPr>
                <a:t>提問</a:t>
              </a:r>
              <a:r>
                <a:rPr lang="en-US" altLang="zh-TW" sz="2400" b="1" dirty="0">
                  <a:solidFill>
                    <a:srgbClr val="962686"/>
                  </a:solidFill>
                  <a:latin typeface="微軟正黑體" panose="020B0604030504040204" pitchFamily="34" charset="-120"/>
                  <a:ea typeface="微軟正黑體" panose="020B0604030504040204" pitchFamily="34" charset="-120"/>
                </a:rPr>
                <a:t>N</a:t>
              </a:r>
              <a:endParaRPr lang="zh-TW" altLang="en-US" sz="2400" b="1" dirty="0">
                <a:solidFill>
                  <a:srgbClr val="962686"/>
                </a:solidFill>
              </a:endParaRPr>
            </a:p>
          </p:txBody>
        </p:sp>
        <p:sp>
          <p:nvSpPr>
            <p:cNvPr id="13" name="矩形 12"/>
            <p:cNvSpPr/>
            <p:nvPr/>
          </p:nvSpPr>
          <p:spPr>
            <a:xfrm>
              <a:off x="6027792" y="4438362"/>
              <a:ext cx="1181255" cy="663108"/>
            </a:xfrm>
            <a:prstGeom prst="rect">
              <a:avLst/>
            </a:prstGeom>
          </p:spPr>
          <p:txBody>
            <a:bodyPr wrap="none">
              <a:spAutoFit/>
            </a:bodyPr>
            <a:lstStyle/>
            <a:p>
              <a:r>
                <a:rPr lang="zh-TW" altLang="en-US" sz="2400" b="1" dirty="0">
                  <a:solidFill>
                    <a:schemeClr val="accent2">
                      <a:lumMod val="60000"/>
                      <a:lumOff val="40000"/>
                    </a:schemeClr>
                  </a:solidFill>
                  <a:latin typeface="微軟正黑體" panose="020B0604030504040204" pitchFamily="34" charset="-120"/>
                  <a:ea typeface="微軟正黑體" panose="020B0604030504040204" pitchFamily="34" charset="-120"/>
                </a:rPr>
                <a:t>回答</a:t>
              </a:r>
              <a:r>
                <a:rPr lang="en-US" altLang="zh-TW" sz="2400" b="1"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b="1" dirty="0">
                <a:solidFill>
                  <a:schemeClr val="accent2">
                    <a:lumMod val="60000"/>
                    <a:lumOff val="40000"/>
                  </a:schemeClr>
                </a:solidFill>
              </a:endParaRPr>
            </a:p>
          </p:txBody>
        </p:sp>
        <p:sp>
          <p:nvSpPr>
            <p:cNvPr id="14" name="矩形 13"/>
            <p:cNvSpPr/>
            <p:nvPr/>
          </p:nvSpPr>
          <p:spPr>
            <a:xfrm>
              <a:off x="7306831" y="3424209"/>
              <a:ext cx="1181255" cy="663108"/>
            </a:xfrm>
            <a:prstGeom prst="rect">
              <a:avLst/>
            </a:prstGeom>
          </p:spPr>
          <p:txBody>
            <a:bodyPr wrap="none">
              <a:spAutoFit/>
            </a:bodyPr>
            <a:lstStyle/>
            <a:p>
              <a:r>
                <a:rPr lang="zh-TW" altLang="en-US" sz="2400" b="1" dirty="0">
                  <a:solidFill>
                    <a:schemeClr val="accent2">
                      <a:lumMod val="75000"/>
                    </a:schemeClr>
                  </a:solidFill>
                  <a:latin typeface="微軟正黑體" panose="020B0604030504040204" pitchFamily="34" charset="-120"/>
                  <a:ea typeface="微軟正黑體" panose="020B0604030504040204" pitchFamily="34" charset="-120"/>
                </a:rPr>
                <a:t>回答</a:t>
              </a:r>
              <a:r>
                <a:rPr lang="en-US" altLang="zh-TW" sz="2400" b="1" dirty="0">
                  <a:solidFill>
                    <a:schemeClr val="accent2">
                      <a:lumMod val="75000"/>
                    </a:schemeClr>
                  </a:solidFill>
                  <a:latin typeface="微軟正黑體" panose="020B0604030504040204" pitchFamily="34" charset="-120"/>
                  <a:ea typeface="微軟正黑體" panose="020B0604030504040204" pitchFamily="34" charset="-120"/>
                </a:rPr>
                <a:t>2</a:t>
              </a:r>
              <a:endParaRPr lang="zh-TW" altLang="en-US" sz="2400" b="1" dirty="0">
                <a:solidFill>
                  <a:schemeClr val="accent2">
                    <a:lumMod val="75000"/>
                  </a:schemeClr>
                </a:solidFill>
              </a:endParaRPr>
            </a:p>
          </p:txBody>
        </p:sp>
        <p:sp>
          <p:nvSpPr>
            <p:cNvPr id="15" name="矩形 14"/>
            <p:cNvSpPr/>
            <p:nvPr/>
          </p:nvSpPr>
          <p:spPr>
            <a:xfrm>
              <a:off x="8446015" y="2410056"/>
              <a:ext cx="1181255" cy="663108"/>
            </a:xfrm>
            <a:prstGeom prst="rect">
              <a:avLst/>
            </a:prstGeom>
          </p:spPr>
          <p:txBody>
            <a:bodyPr wrap="none">
              <a:spAutoFit/>
            </a:bodyPr>
            <a:lstStyle/>
            <a:p>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回答</a:t>
              </a:r>
              <a:r>
                <a:rPr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endParaRPr lang="zh-TW" altLang="en-US" sz="2400" b="1" dirty="0">
                <a:solidFill>
                  <a:schemeClr val="accent2">
                    <a:lumMod val="50000"/>
                  </a:schemeClr>
                </a:solidFill>
              </a:endParaRPr>
            </a:p>
          </p:txBody>
        </p:sp>
        <p:sp>
          <p:nvSpPr>
            <p:cNvPr id="16" name="矩形 15"/>
            <p:cNvSpPr/>
            <p:nvPr/>
          </p:nvSpPr>
          <p:spPr>
            <a:xfrm>
              <a:off x="9790326" y="1411458"/>
              <a:ext cx="1266017" cy="663108"/>
            </a:xfrm>
            <a:prstGeom prst="rect">
              <a:avLst/>
            </a:prstGeom>
          </p:spPr>
          <p:txBody>
            <a:bodyPr wrap="none">
              <a:spAutoFit/>
            </a:bodyPr>
            <a:lstStyle/>
            <a:p>
              <a:r>
                <a:rPr lang="zh-TW" altLang="en-US" sz="2400" b="1" dirty="0">
                  <a:solidFill>
                    <a:srgbClr val="4D1345"/>
                  </a:solidFill>
                  <a:latin typeface="微軟正黑體" panose="020B0604030504040204" pitchFamily="34" charset="-120"/>
                  <a:ea typeface="微軟正黑體" panose="020B0604030504040204" pitchFamily="34" charset="-120"/>
                </a:rPr>
                <a:t>回答</a:t>
              </a:r>
              <a:r>
                <a:rPr lang="en-US" altLang="zh-TW" sz="2400" b="1" dirty="0">
                  <a:solidFill>
                    <a:srgbClr val="4D1345"/>
                  </a:solidFill>
                  <a:latin typeface="微軟正黑體" panose="020B0604030504040204" pitchFamily="34" charset="-120"/>
                  <a:ea typeface="微軟正黑體" panose="020B0604030504040204" pitchFamily="34" charset="-120"/>
                </a:rPr>
                <a:t>N</a:t>
              </a:r>
              <a:endParaRPr lang="zh-TW" altLang="en-US" sz="2400" b="1" dirty="0">
                <a:solidFill>
                  <a:srgbClr val="4D1345"/>
                </a:solidFill>
              </a:endParaRPr>
            </a:p>
          </p:txBody>
        </p:sp>
        <p:sp>
          <p:nvSpPr>
            <p:cNvPr id="17" name="向上箭號 16"/>
            <p:cNvSpPr/>
            <p:nvPr/>
          </p:nvSpPr>
          <p:spPr>
            <a:xfrm rot="3173541">
              <a:off x="8665163" y="995438"/>
              <a:ext cx="513185" cy="6830791"/>
            </a:xfrm>
            <a:prstGeom prst="up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2559777" y="2028080"/>
              <a:ext cx="1765660" cy="663108"/>
            </a:xfrm>
            <a:prstGeom prst="rect">
              <a:avLst/>
            </a:prstGeom>
            <a:noFill/>
            <a:ln>
              <a:solidFill>
                <a:srgbClr val="E187D4"/>
              </a:solidFill>
            </a:ln>
          </p:spPr>
          <p:txBody>
            <a:bodyPr wrap="square" rtlCol="0">
              <a:spAutoFit/>
            </a:bodyPr>
            <a:lstStyle/>
            <a:p>
              <a:r>
                <a:rPr lang="zh-TW" altLang="en-US" sz="2400" b="1" dirty="0">
                  <a:solidFill>
                    <a:srgbClr val="D044BC"/>
                  </a:solidFill>
                  <a:latin typeface="微軟正黑體" panose="020B0604030504040204" pitchFamily="34" charset="-120"/>
                  <a:ea typeface="微軟正黑體" panose="020B0604030504040204" pitchFamily="34" charset="-120"/>
                </a:rPr>
                <a:t>引導過程</a:t>
              </a:r>
            </a:p>
          </p:txBody>
        </p:sp>
        <p:sp>
          <p:nvSpPr>
            <p:cNvPr id="19" name="文字方塊 18"/>
            <p:cNvSpPr txBox="1"/>
            <p:nvPr/>
          </p:nvSpPr>
          <p:spPr>
            <a:xfrm>
              <a:off x="9080021" y="4699236"/>
              <a:ext cx="1819430" cy="663108"/>
            </a:xfrm>
            <a:prstGeom prst="rect">
              <a:avLst/>
            </a:prstGeom>
            <a:noFill/>
            <a:ln>
              <a:solidFill>
                <a:schemeClr val="accent2">
                  <a:lumMod val="50000"/>
                </a:schemeClr>
              </a:solidFill>
            </a:ln>
          </p:spPr>
          <p:txBody>
            <a:bodyPr wrap="square" rtlCol="0">
              <a:spAutoFit/>
            </a:bodyPr>
            <a:lstStyle/>
            <a:p>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思考過程</a:t>
              </a:r>
            </a:p>
          </p:txBody>
        </p:sp>
      </p:grpSp>
      <p:sp>
        <p:nvSpPr>
          <p:cNvPr id="24"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227971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標題 1"/>
          <p:cNvSpPr>
            <a:spLocks noGrp="1"/>
          </p:cNvSpPr>
          <p:nvPr>
            <p:ph type="title"/>
          </p:nvPr>
        </p:nvSpPr>
        <p:spPr>
          <a:xfrm>
            <a:off x="831850" y="1153019"/>
            <a:ext cx="10506455" cy="2967208"/>
          </a:xfrm>
        </p:spPr>
        <p:txBody>
          <a:bodyPr vert="horz" lIns="91440" tIns="45720" rIns="91440" bIns="45720" rtlCol="0" anchor="b">
            <a:normAutofit/>
          </a:bodyPr>
          <a:lstStyle/>
          <a:p>
            <a:r>
              <a:rPr lang="zh-TW" altLang="en-US" sz="6600" b="1" dirty="0">
                <a:solidFill>
                  <a:srgbClr val="002060"/>
                </a:solidFill>
                <a:latin typeface="微軟正黑體"/>
                <a:ea typeface="微軟正黑體"/>
              </a:rPr>
              <a:t>致辭</a:t>
            </a:r>
            <a:endParaRPr lang="zh-TW" altLang="en-US" sz="6600" b="1" kern="1200" dirty="0">
              <a:solidFill>
                <a:srgbClr val="002060"/>
              </a:solidFill>
              <a:latin typeface="微軟正黑體"/>
              <a:ea typeface="微軟正黑體"/>
            </a:endParaRP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29CE3C20-EAAE-4782-7E32-5D6353BEE7B4}"/>
              </a:ext>
            </a:extLst>
          </p:cNvPr>
          <p:cNvSpPr>
            <a:spLocks noGrp="1"/>
          </p:cNvSpPr>
          <p:nvPr>
            <p:ph type="body" idx="1"/>
          </p:nvPr>
        </p:nvSpPr>
        <p:spPr/>
        <p:txBody>
          <a:bodyPr/>
          <a:lstStyle/>
          <a:p>
            <a:pPr algn="r"/>
            <a:r>
              <a:rPr lang="zh-TW" altLang="en-US" sz="2800" b="1" dirty="0">
                <a:solidFill>
                  <a:schemeClr val="tx1"/>
                </a:solidFill>
                <a:latin typeface="微軟正黑體" panose="020B0604030504040204" pitchFamily="34" charset="-120"/>
                <a:ea typeface="微軟正黑體" panose="020B0604030504040204" pitchFamily="34" charset="-120"/>
              </a:rPr>
              <a:t>教育局首席助理秘書長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課程支援</a:t>
            </a:r>
            <a:r>
              <a:rPr lang="en-US" altLang="zh-TW" sz="2800" b="1" dirty="0">
                <a:solidFill>
                  <a:schemeClr val="tx1"/>
                </a:solidFill>
                <a:latin typeface="微軟正黑體" panose="020B0604030504040204" pitchFamily="34" charset="-120"/>
                <a:ea typeface="微軟正黑體" panose="020B0604030504040204" pitchFamily="34" charset="-120"/>
              </a:rPr>
              <a:t>)</a:t>
            </a:r>
          </a:p>
          <a:p>
            <a:pPr algn="r"/>
            <a:r>
              <a:rPr lang="zh-TW" altLang="en-US" sz="2800" dirty="0">
                <a:solidFill>
                  <a:schemeClr val="tx1"/>
                </a:solidFill>
                <a:latin typeface="微軟正黑體" panose="020B0604030504040204" pitchFamily="34" charset="-120"/>
                <a:ea typeface="微軟正黑體" panose="020B0604030504040204" pitchFamily="34" charset="-120"/>
              </a:rPr>
              <a:t>謝婉貞女士</a:t>
            </a:r>
          </a:p>
          <a:p>
            <a:endParaRPr lang="en-US" dirty="0"/>
          </a:p>
        </p:txBody>
      </p:sp>
    </p:spTree>
    <p:extLst>
      <p:ext uri="{BB962C8B-B14F-4D97-AF65-F5344CB8AC3E}">
        <p14:creationId xmlns:p14="http://schemas.microsoft.com/office/powerpoint/2010/main" val="182314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提問鏈對答示例</a:t>
            </a:r>
            <a:endParaRPr lang="zh-TW" altLang="en-US" dirty="0"/>
          </a:p>
        </p:txBody>
      </p:sp>
      <p:graphicFrame>
        <p:nvGraphicFramePr>
          <p:cNvPr id="4" name="表格 3">
            <a:extLst>
              <a:ext uri="{FF2B5EF4-FFF2-40B4-BE49-F238E27FC236}">
                <a16:creationId xmlns:a16="http://schemas.microsoft.com/office/drawing/2014/main" id="{145BB5D1-F2ED-F4F5-80F2-4643AA2E5425}"/>
              </a:ext>
            </a:extLst>
          </p:cNvPr>
          <p:cNvGraphicFramePr>
            <a:graphicFrameLocks noGrp="1"/>
          </p:cNvGraphicFramePr>
          <p:nvPr/>
        </p:nvGraphicFramePr>
        <p:xfrm>
          <a:off x="838200" y="1857811"/>
          <a:ext cx="7439526" cy="4350484"/>
        </p:xfrm>
        <a:graphic>
          <a:graphicData uri="http://schemas.openxmlformats.org/drawingml/2006/table">
            <a:tbl>
              <a:tblPr firstRow="1" firstCol="1" bandRow="1">
                <a:tableStyleId>{5FD0F851-EC5A-4D38-B0AD-8093EC10F338}</a:tableStyleId>
              </a:tblPr>
              <a:tblGrid>
                <a:gridCol w="1162208">
                  <a:extLst>
                    <a:ext uri="{9D8B030D-6E8A-4147-A177-3AD203B41FA5}">
                      <a16:colId xmlns:a16="http://schemas.microsoft.com/office/drawing/2014/main" val="377771835"/>
                    </a:ext>
                  </a:extLst>
                </a:gridCol>
                <a:gridCol w="6277318">
                  <a:extLst>
                    <a:ext uri="{9D8B030D-6E8A-4147-A177-3AD203B41FA5}">
                      <a16:colId xmlns:a16="http://schemas.microsoft.com/office/drawing/2014/main" val="1826739215"/>
                    </a:ext>
                  </a:extLst>
                </a:gridCol>
              </a:tblGrid>
              <a:tr h="673171">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角</a:t>
                      </a:r>
                      <a:r>
                        <a:rPr lang="zh-TW" sz="2400" dirty="0">
                          <a:effectLst/>
                          <a:latin typeface="微軟正黑體" panose="020B0604030504040204" pitchFamily="34" charset="-120"/>
                          <a:ea typeface="微軟正黑體" panose="020B0604030504040204" pitchFamily="34" charset="-120"/>
                        </a:rPr>
                        <a:t>色</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對答內</a:t>
                      </a:r>
                      <a:r>
                        <a:rPr lang="zh-TW" sz="2400" dirty="0">
                          <a:effectLst/>
                          <a:latin typeface="微軟正黑體" panose="020B0604030504040204" pitchFamily="34" charset="-120"/>
                          <a:ea typeface="微軟正黑體" panose="020B0604030504040204" pitchFamily="34" charset="-120"/>
                        </a:rPr>
                        <a:t>容</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555123519"/>
                  </a:ext>
                </a:extLst>
              </a:tr>
              <a:tr h="119945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同學有試過</a:t>
                      </a:r>
                      <a:r>
                        <a:rPr lang="zh-TW" sz="2400" dirty="0">
                          <a:effectLst/>
                          <a:latin typeface="微軟正黑體" panose="020B0604030504040204" pitchFamily="34" charset="-120"/>
                          <a:ea typeface="微軟正黑體" panose="020B0604030504040204" pitchFamily="34" charset="-120"/>
                        </a:rPr>
                        <a:t>在室外晾曬衣服</a:t>
                      </a:r>
                      <a:r>
                        <a:rPr lang="zh-HK" sz="2400" dirty="0">
                          <a:effectLst/>
                          <a:latin typeface="微軟正黑體" panose="020B0604030504040204" pitchFamily="34" charset="-120"/>
                          <a:ea typeface="微軟正黑體" panose="020B0604030504040204" pitchFamily="34" charset="-120"/>
                        </a:rPr>
                        <a:t>嗎？</a:t>
                      </a:r>
                      <a:r>
                        <a:rPr lang="zh-TW" sz="2400" dirty="0">
                          <a:effectLst/>
                          <a:latin typeface="微軟正黑體" panose="020B0604030504040204" pitchFamily="34" charset="-120"/>
                          <a:ea typeface="微軟正黑體" panose="020B0604030504040204" pitchFamily="34" charset="-120"/>
                        </a:rPr>
                        <a:t>在晾曬衣服</a:t>
                      </a:r>
                      <a:r>
                        <a:rPr lang="zh-HK" sz="2400" dirty="0">
                          <a:effectLst/>
                          <a:latin typeface="微軟正黑體" panose="020B0604030504040204" pitchFamily="34" charset="-120"/>
                          <a:ea typeface="微軟正黑體" panose="020B0604030504040204" pitchFamily="34" charset="-120"/>
                        </a:rPr>
                        <a:t>的時</a:t>
                      </a:r>
                      <a:r>
                        <a:rPr lang="zh-TW" sz="2400" dirty="0">
                          <a:effectLst/>
                          <a:latin typeface="微軟正黑體" panose="020B0604030504040204" pitchFamily="34" charset="-120"/>
                          <a:ea typeface="微軟正黑體" panose="020B0604030504040204" pitchFamily="34" charset="-120"/>
                        </a:rPr>
                        <a:t>候，</a:t>
                      </a:r>
                      <a:r>
                        <a:rPr lang="zh-HK" sz="2400" dirty="0">
                          <a:effectLst/>
                          <a:latin typeface="微軟正黑體" panose="020B0604030504040204" pitchFamily="34" charset="-120"/>
                          <a:ea typeface="微軟正黑體" panose="020B0604030504040204" pitchFamily="34" charset="-120"/>
                        </a:rPr>
                        <a:t>你觀</a:t>
                      </a:r>
                      <a:r>
                        <a:rPr lang="zh-TW" sz="2400" dirty="0">
                          <a:effectLst/>
                          <a:latin typeface="微軟正黑體" panose="020B0604030504040204" pitchFamily="34" charset="-120"/>
                          <a:ea typeface="微軟正黑體" panose="020B0604030504040204" pitchFamily="34" charset="-120"/>
                        </a:rPr>
                        <a:t>察</a:t>
                      </a:r>
                      <a:r>
                        <a:rPr lang="zh-HK" sz="2400" dirty="0">
                          <a:effectLst/>
                          <a:latin typeface="微軟正黑體" panose="020B0604030504040204" pitchFamily="34" charset="-120"/>
                          <a:ea typeface="微軟正黑體" panose="020B0604030504040204" pitchFamily="34" charset="-120"/>
                        </a:rPr>
                        <a:t>到</a:t>
                      </a:r>
                      <a:r>
                        <a:rPr lang="zh-TW" sz="2400" dirty="0">
                          <a:effectLst/>
                          <a:latin typeface="微軟正黑體" panose="020B0604030504040204" pitchFamily="34" charset="-120"/>
                          <a:ea typeface="微軟正黑體" panose="020B0604030504040204" pitchFamily="34" charset="-120"/>
                        </a:rPr>
                        <a:t>衣服</a:t>
                      </a:r>
                      <a:r>
                        <a:rPr lang="zh-HK" sz="2400" dirty="0">
                          <a:effectLst/>
                          <a:latin typeface="微軟正黑體" panose="020B0604030504040204" pitchFamily="34" charset="-120"/>
                          <a:ea typeface="微軟正黑體" panose="020B0604030504040204" pitchFamily="34" charset="-120"/>
                        </a:rPr>
                        <a:t>有甚</a:t>
                      </a:r>
                      <a:r>
                        <a:rPr lang="zh-TW" sz="2400" dirty="0">
                          <a:effectLst/>
                          <a:latin typeface="微軟正黑體" panose="020B0604030504040204" pitchFamily="34" charset="-120"/>
                          <a:ea typeface="微軟正黑體" panose="020B0604030504040204" pitchFamily="34" charset="-120"/>
                        </a:rPr>
                        <a:t>麼</a:t>
                      </a:r>
                      <a:r>
                        <a:rPr lang="zh-HK" sz="2400" dirty="0">
                          <a:effectLst/>
                          <a:latin typeface="微軟正黑體" panose="020B0604030504040204" pitchFamily="34" charset="-120"/>
                          <a:ea typeface="微軟正黑體" panose="020B0604030504040204" pitchFamily="34" charset="-120"/>
                        </a:rPr>
                        <a:t>變</a:t>
                      </a:r>
                      <a:r>
                        <a:rPr lang="zh-TW" sz="2400" dirty="0">
                          <a:effectLst/>
                          <a:latin typeface="微軟正黑體" panose="020B0604030504040204" pitchFamily="34" charset="-120"/>
                          <a:ea typeface="微軟正黑體" panose="020B0604030504040204" pitchFamily="34" charset="-120"/>
                        </a:rPr>
                        <a:t>化？</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453165837"/>
                  </a:ext>
                </a:extLst>
              </a:tr>
              <a:tr h="870073">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學生</a:t>
                      </a:r>
                      <a:r>
                        <a:rPr lang="en-US" sz="2400">
                          <a:effectLst/>
                          <a:latin typeface="微軟正黑體" panose="020B0604030504040204" pitchFamily="34" charset="-120"/>
                          <a:ea typeface="微軟正黑體" panose="020B0604030504040204" pitchFamily="34" charset="-120"/>
                        </a:rPr>
                        <a:t>A</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濕</a:t>
                      </a:r>
                      <a:r>
                        <a:rPr lang="zh-HK" sz="2400" dirty="0">
                          <a:effectLst/>
                          <a:latin typeface="微軟正黑體" panose="020B0604030504040204" pitchFamily="34" charset="-120"/>
                          <a:ea typeface="微軟正黑體" panose="020B0604030504040204" pitchFamily="34" charset="-120"/>
                        </a:rPr>
                        <a:t>的</a:t>
                      </a:r>
                      <a:r>
                        <a:rPr lang="zh-TW" sz="2400" dirty="0">
                          <a:effectLst/>
                          <a:latin typeface="微軟正黑體" panose="020B0604030504040204" pitchFamily="34" charset="-120"/>
                          <a:ea typeface="微軟正黑體" panose="020B0604030504040204" pitchFamily="34" charset="-120"/>
                        </a:rPr>
                        <a:t>衣服</a:t>
                      </a:r>
                      <a:r>
                        <a:rPr lang="zh-HK" sz="2400" dirty="0">
                          <a:effectLst/>
                          <a:latin typeface="微軟正黑體" panose="020B0604030504040204" pitchFamily="34" charset="-120"/>
                          <a:ea typeface="微軟正黑體" panose="020B0604030504040204" pitchFamily="34" charset="-120"/>
                        </a:rPr>
                        <a:t>會</a:t>
                      </a:r>
                      <a:r>
                        <a:rPr lang="zh-TW" sz="2400" dirty="0">
                          <a:effectLst/>
                          <a:latin typeface="微軟正黑體" panose="020B0604030504040204" pitchFamily="34" charset="-120"/>
                          <a:ea typeface="微軟正黑體" panose="020B0604030504040204" pitchFamily="34" charset="-120"/>
                        </a:rPr>
                        <a:t>慢慢變乾。</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737082690"/>
                  </a:ext>
                </a:extLst>
              </a:tr>
              <a:tr h="79111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在</a:t>
                      </a:r>
                      <a:r>
                        <a:rPr lang="zh-TW" sz="2400" dirty="0">
                          <a:effectLst/>
                          <a:latin typeface="微軟正黑體" panose="020B0604030504040204" pitchFamily="34" charset="-120"/>
                          <a:ea typeface="微軟正黑體" panose="020B0604030504040204" pitchFamily="34" charset="-120"/>
                        </a:rPr>
                        <a:t>這個過程中，衣服</a:t>
                      </a:r>
                      <a:r>
                        <a:rPr lang="zh-HK" sz="2400" dirty="0">
                          <a:effectLst/>
                          <a:latin typeface="微軟正黑體" panose="020B0604030504040204" pitchFamily="34" charset="-120"/>
                          <a:ea typeface="微軟正黑體" panose="020B0604030504040204" pitchFamily="34" charset="-120"/>
                        </a:rPr>
                        <a:t>上的水去了哪兒</a:t>
                      </a:r>
                      <a:r>
                        <a:rPr lang="zh-TW" sz="2400" dirty="0">
                          <a:effectLst/>
                          <a:latin typeface="微軟正黑體" panose="020B0604030504040204" pitchFamily="34" charset="-120"/>
                          <a:ea typeface="微軟正黑體" panose="020B0604030504040204" pitchFamily="34" charset="-120"/>
                        </a:rPr>
                        <a:t>呢？</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698421499"/>
                  </a:ext>
                </a:extLst>
              </a:tr>
              <a:tr h="816680">
                <a:tc>
                  <a:txBody>
                    <a:bodyPr/>
                    <a:lstStyle/>
                    <a:p>
                      <a:pPr algn="ctr"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學生</a:t>
                      </a:r>
                      <a:r>
                        <a:rPr lang="en-US" sz="2400" dirty="0">
                          <a:effectLst/>
                          <a:latin typeface="微軟正黑體" panose="020B0604030504040204" pitchFamily="34" charset="-120"/>
                          <a:ea typeface="微軟正黑體" panose="020B0604030504040204" pitchFamily="34" charset="-120"/>
                        </a:rPr>
                        <a:t>A</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因為太陽照射很熱，令水消失了。</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73499154"/>
                  </a:ext>
                </a:extLst>
              </a:tr>
            </a:tbl>
          </a:graphicData>
        </a:graphic>
      </p:graphicFrame>
      <p:sp>
        <p:nvSpPr>
          <p:cNvPr id="5" name="矩形 4"/>
          <p:cNvSpPr/>
          <p:nvPr/>
        </p:nvSpPr>
        <p:spPr>
          <a:xfrm>
            <a:off x="8582525" y="2536091"/>
            <a:ext cx="3304675" cy="1883977"/>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HK" altLang="zh-TW"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以日常生活現象作切入點，引</a:t>
            </a:r>
            <a:r>
              <a:rPr kumimoji="0" lang="zh-TW" altLang="zh-TW"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導</a:t>
            </a:r>
            <a:r>
              <a:rPr kumimoji="0" lang="zh-HK" altLang="zh-TW"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學生說出所觀</a:t>
            </a:r>
            <a:r>
              <a:rPr kumimoji="0" lang="zh-TW" altLang="zh-TW"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察</a:t>
            </a:r>
            <a:r>
              <a:rPr kumimoji="0" lang="zh-HK" altLang="zh-TW"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到的可見變</a:t>
            </a:r>
            <a:r>
              <a:rPr kumimoji="0" lang="zh-TW" altLang="zh-TW"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化</a:t>
            </a:r>
            <a:endParaRPr kumimoji="0" lang="en-US" altLang="zh-TW"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HK" altLang="zh-TW" sz="24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（開放式提問）</a:t>
            </a:r>
            <a:endParaRPr kumimoji="0" lang="zh-TW" altLang="zh-TW" sz="24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矩形 5"/>
          <p:cNvSpPr/>
          <p:nvPr/>
        </p:nvSpPr>
        <p:spPr>
          <a:xfrm>
            <a:off x="8582525" y="4597501"/>
            <a:ext cx="3304675" cy="1791260"/>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嘗試讓學生就所觀察到的日常生活現象作解釋，從而了解他對相關科學概念的認知。</a:t>
            </a:r>
          </a:p>
        </p:txBody>
      </p:sp>
      <p:sp>
        <p:nvSpPr>
          <p:cNvPr id="7"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220229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提問鏈對答示例</a:t>
            </a:r>
            <a:endParaRPr lang="zh-TW" altLang="en-US" dirty="0"/>
          </a:p>
        </p:txBody>
      </p:sp>
      <p:graphicFrame>
        <p:nvGraphicFramePr>
          <p:cNvPr id="4" name="表格 3">
            <a:extLst>
              <a:ext uri="{FF2B5EF4-FFF2-40B4-BE49-F238E27FC236}">
                <a16:creationId xmlns:a16="http://schemas.microsoft.com/office/drawing/2014/main" id="{145BB5D1-F2ED-F4F5-80F2-4643AA2E5425}"/>
              </a:ext>
            </a:extLst>
          </p:cNvPr>
          <p:cNvGraphicFramePr>
            <a:graphicFrameLocks noGrp="1"/>
          </p:cNvGraphicFramePr>
          <p:nvPr/>
        </p:nvGraphicFramePr>
        <p:xfrm>
          <a:off x="838200" y="1857811"/>
          <a:ext cx="7439526" cy="4400622"/>
        </p:xfrm>
        <a:graphic>
          <a:graphicData uri="http://schemas.openxmlformats.org/drawingml/2006/table">
            <a:tbl>
              <a:tblPr firstRow="1" firstCol="1" bandRow="1">
                <a:tableStyleId>{5FD0F851-EC5A-4D38-B0AD-8093EC10F338}</a:tableStyleId>
              </a:tblPr>
              <a:tblGrid>
                <a:gridCol w="1162208">
                  <a:extLst>
                    <a:ext uri="{9D8B030D-6E8A-4147-A177-3AD203B41FA5}">
                      <a16:colId xmlns:a16="http://schemas.microsoft.com/office/drawing/2014/main" val="377771835"/>
                    </a:ext>
                  </a:extLst>
                </a:gridCol>
                <a:gridCol w="6277318">
                  <a:extLst>
                    <a:ext uri="{9D8B030D-6E8A-4147-A177-3AD203B41FA5}">
                      <a16:colId xmlns:a16="http://schemas.microsoft.com/office/drawing/2014/main" val="1826739215"/>
                    </a:ext>
                  </a:extLst>
                </a:gridCol>
              </a:tblGrid>
              <a:tr h="673171">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角</a:t>
                      </a:r>
                      <a:r>
                        <a:rPr lang="zh-TW" sz="2400" dirty="0">
                          <a:effectLst/>
                          <a:latin typeface="微軟正黑體" panose="020B0604030504040204" pitchFamily="34" charset="-120"/>
                          <a:ea typeface="微軟正黑體" panose="020B0604030504040204" pitchFamily="34" charset="-120"/>
                        </a:rPr>
                        <a:t>色</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對答內</a:t>
                      </a:r>
                      <a:r>
                        <a:rPr lang="zh-TW" sz="2400" dirty="0">
                          <a:effectLst/>
                          <a:latin typeface="微軟正黑體" panose="020B0604030504040204" pitchFamily="34" charset="-120"/>
                          <a:ea typeface="微軟正黑體" panose="020B0604030504040204" pitchFamily="34" charset="-120"/>
                        </a:rPr>
                        <a:t>容</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555123519"/>
                  </a:ext>
                </a:extLst>
              </a:tr>
              <a:tr h="119945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r>
                        <a:rPr lang="zh-TW" altLang="en-US" sz="2400" b="0" kern="1200" dirty="0">
                          <a:solidFill>
                            <a:schemeClr val="dk1"/>
                          </a:solidFill>
                          <a:effectLst/>
                          <a:latin typeface="微軟正黑體" panose="020B0604030504040204" pitchFamily="34" charset="-120"/>
                          <a:ea typeface="微軟正黑體" panose="020B0604030504040204" pitchFamily="34" charset="-120"/>
                          <a:cs typeface="+mn-cs"/>
                        </a:rPr>
                        <a:t>水真的消失了嗎？</a:t>
                      </a:r>
                      <a:endParaRPr lang="zh-HK" altLang="en-US" sz="2400" b="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26034" marR="26034" marT="0" marB="0" anchor="ctr"/>
                </a:tc>
                <a:extLst>
                  <a:ext uri="{0D108BD9-81ED-4DB2-BD59-A6C34878D82A}">
                    <a16:rowId xmlns:a16="http://schemas.microsoft.com/office/drawing/2014/main" val="3453165837"/>
                  </a:ext>
                </a:extLst>
              </a:tr>
              <a:tr h="870073">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學生</a:t>
                      </a:r>
                      <a:r>
                        <a:rPr lang="en-US" sz="2400">
                          <a:effectLst/>
                          <a:latin typeface="微軟正黑體" panose="020B0604030504040204" pitchFamily="34" charset="-120"/>
                          <a:ea typeface="微軟正黑體" panose="020B0604030504040204" pitchFamily="34" charset="-120"/>
                        </a:rPr>
                        <a:t>A</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嗯……水可能是去了空氣。</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737082690"/>
                  </a:ext>
                </a:extLst>
              </a:tr>
              <a:tr h="79111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為甚麼你認為太陽的熱會令</a:t>
                      </a:r>
                      <a:r>
                        <a:rPr lang="zh-TW" sz="2400" dirty="0">
                          <a:effectLst/>
                          <a:latin typeface="微軟正黑體" panose="020B0604030504040204" pitchFamily="34" charset="-120"/>
                          <a:ea typeface="微軟正黑體" panose="020B0604030504040204" pitchFamily="34" charset="-120"/>
                        </a:rPr>
                        <a:t>衣服</a:t>
                      </a:r>
                      <a:r>
                        <a:rPr lang="zh-HK" sz="2400" dirty="0">
                          <a:effectLst/>
                          <a:latin typeface="微軟正黑體" panose="020B0604030504040204" pitchFamily="34" charset="-120"/>
                          <a:ea typeface="微軟正黑體" panose="020B0604030504040204" pitchFamily="34" charset="-120"/>
                        </a:rPr>
                        <a:t>上的水去了空氣？再說說你的想法。</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698421499"/>
                  </a:ext>
                </a:extLst>
              </a:tr>
              <a:tr h="816680">
                <a:tc>
                  <a:txBody>
                    <a:bodyPr/>
                    <a:lstStyle/>
                    <a:p>
                      <a:pPr algn="ctr"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學生</a:t>
                      </a:r>
                      <a:r>
                        <a:rPr lang="en-US" sz="2400" dirty="0">
                          <a:effectLst/>
                          <a:latin typeface="微軟正黑體" panose="020B0604030504040204" pitchFamily="34" charset="-120"/>
                          <a:ea typeface="微軟正黑體" panose="020B0604030504040204" pitchFamily="34" charset="-120"/>
                        </a:rPr>
                        <a:t>A</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因為水吸了太陽的熱。</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73499154"/>
                  </a:ext>
                </a:extLst>
              </a:tr>
            </a:tbl>
          </a:graphicData>
        </a:graphic>
      </p:graphicFrame>
      <p:sp>
        <p:nvSpPr>
          <p:cNvPr id="5" name="矩形 4"/>
          <p:cNvSpPr/>
          <p:nvPr/>
        </p:nvSpPr>
        <p:spPr>
          <a:xfrm>
            <a:off x="8582525" y="2536091"/>
            <a:ext cx="3304675" cy="1070037"/>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對學生的說法提出質疑</a:t>
            </a:r>
          </a:p>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（反問）</a:t>
            </a:r>
          </a:p>
        </p:txBody>
      </p:sp>
      <p:sp>
        <p:nvSpPr>
          <p:cNvPr id="6" name="矩形 5"/>
          <p:cNvSpPr/>
          <p:nvPr/>
        </p:nvSpPr>
        <p:spPr>
          <a:xfrm>
            <a:off x="8582525" y="4597501"/>
            <a:ext cx="3304675" cy="1494768"/>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引導學生進一步說明他的想法。</a:t>
            </a:r>
          </a:p>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（追問）</a:t>
            </a:r>
          </a:p>
        </p:txBody>
      </p:sp>
      <p:sp>
        <p:nvSpPr>
          <p:cNvPr id="7"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29561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提問鏈對答示例</a:t>
            </a:r>
            <a:endParaRPr lang="zh-TW" altLang="en-US" dirty="0"/>
          </a:p>
        </p:txBody>
      </p:sp>
      <p:graphicFrame>
        <p:nvGraphicFramePr>
          <p:cNvPr id="4" name="表格 3">
            <a:extLst>
              <a:ext uri="{FF2B5EF4-FFF2-40B4-BE49-F238E27FC236}">
                <a16:creationId xmlns:a16="http://schemas.microsoft.com/office/drawing/2014/main" id="{145BB5D1-F2ED-F4F5-80F2-4643AA2E5425}"/>
              </a:ext>
            </a:extLst>
          </p:cNvPr>
          <p:cNvGraphicFramePr>
            <a:graphicFrameLocks noGrp="1"/>
          </p:cNvGraphicFramePr>
          <p:nvPr/>
        </p:nvGraphicFramePr>
        <p:xfrm>
          <a:off x="838200" y="1857811"/>
          <a:ext cx="7439526" cy="4400622"/>
        </p:xfrm>
        <a:graphic>
          <a:graphicData uri="http://schemas.openxmlformats.org/drawingml/2006/table">
            <a:tbl>
              <a:tblPr firstRow="1" firstCol="1" bandRow="1">
                <a:tableStyleId>{5FD0F851-EC5A-4D38-B0AD-8093EC10F338}</a:tableStyleId>
              </a:tblPr>
              <a:tblGrid>
                <a:gridCol w="1162208">
                  <a:extLst>
                    <a:ext uri="{9D8B030D-6E8A-4147-A177-3AD203B41FA5}">
                      <a16:colId xmlns:a16="http://schemas.microsoft.com/office/drawing/2014/main" val="377771835"/>
                    </a:ext>
                  </a:extLst>
                </a:gridCol>
                <a:gridCol w="6277318">
                  <a:extLst>
                    <a:ext uri="{9D8B030D-6E8A-4147-A177-3AD203B41FA5}">
                      <a16:colId xmlns:a16="http://schemas.microsoft.com/office/drawing/2014/main" val="1826739215"/>
                    </a:ext>
                  </a:extLst>
                </a:gridCol>
              </a:tblGrid>
              <a:tr h="673171">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角</a:t>
                      </a:r>
                      <a:r>
                        <a:rPr lang="zh-TW" sz="2400" dirty="0">
                          <a:effectLst/>
                          <a:latin typeface="微軟正黑體" panose="020B0604030504040204" pitchFamily="34" charset="-120"/>
                          <a:ea typeface="微軟正黑體" panose="020B0604030504040204" pitchFamily="34" charset="-120"/>
                        </a:rPr>
                        <a:t>色</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對答內</a:t>
                      </a:r>
                      <a:r>
                        <a:rPr lang="zh-TW" sz="2400" dirty="0">
                          <a:effectLst/>
                          <a:latin typeface="微軟正黑體" panose="020B0604030504040204" pitchFamily="34" charset="-120"/>
                          <a:ea typeface="微軟正黑體" panose="020B0604030504040204" pitchFamily="34" charset="-120"/>
                        </a:rPr>
                        <a:t>容</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555123519"/>
                  </a:ext>
                </a:extLst>
              </a:tr>
              <a:tr h="119945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水的形態有沒有因此而改變呢？</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453165837"/>
                  </a:ext>
                </a:extLst>
              </a:tr>
              <a:tr h="870073">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學生</a:t>
                      </a:r>
                      <a:r>
                        <a:rPr lang="en-US" sz="2400">
                          <a:effectLst/>
                          <a:latin typeface="微軟正黑體" panose="020B0604030504040204" pitchFamily="34" charset="-120"/>
                          <a:ea typeface="微軟正黑體" panose="020B0604030504040204" pitchFamily="34" charset="-120"/>
                        </a:rPr>
                        <a:t>A</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濕衣服</a:t>
                      </a:r>
                      <a:r>
                        <a:rPr lang="zh-HK" sz="2400" dirty="0">
                          <a:effectLst/>
                          <a:latin typeface="微軟正黑體" panose="020B0604030504040204" pitchFamily="34" charset="-120"/>
                          <a:ea typeface="微軟正黑體" panose="020B0604030504040204" pitchFamily="34" charset="-120"/>
                        </a:rPr>
                        <a:t>的水</a:t>
                      </a:r>
                      <a:r>
                        <a:rPr lang="zh-TW" sz="2400" dirty="0">
                          <a:effectLst/>
                          <a:latin typeface="微軟正黑體" panose="020B0604030504040204" pitchFamily="34" charset="-120"/>
                          <a:ea typeface="微軟正黑體" panose="020B0604030504040204" pitchFamily="34" charset="-120"/>
                        </a:rPr>
                        <a:t>吸了太陽的熱後變成了水蒸氣。</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737082690"/>
                  </a:ext>
                </a:extLst>
              </a:tr>
              <a:tr h="79111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你說得很準</a:t>
                      </a:r>
                      <a:r>
                        <a:rPr lang="zh-TW" sz="2400" dirty="0">
                          <a:effectLst/>
                          <a:latin typeface="微軟正黑體" panose="020B0604030504040204" pitchFamily="34" charset="-120"/>
                          <a:ea typeface="微軟正黑體" panose="020B0604030504040204" pitchFamily="34" charset="-120"/>
                        </a:rPr>
                        <a:t>確。你知道這個水的形態變化過程叫甚麼嗎？</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698421499"/>
                  </a:ext>
                </a:extLst>
              </a:tr>
              <a:tr h="816680">
                <a:tc>
                  <a:txBody>
                    <a:bodyPr/>
                    <a:lstStyle/>
                    <a:p>
                      <a:pPr algn="ctr"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學生</a:t>
                      </a:r>
                      <a:r>
                        <a:rPr lang="en-US" sz="2400" dirty="0">
                          <a:effectLst/>
                          <a:latin typeface="微軟正黑體" panose="020B0604030504040204" pitchFamily="34" charset="-120"/>
                          <a:ea typeface="微軟正黑體" panose="020B0604030504040204" pitchFamily="34" charset="-120"/>
                        </a:rPr>
                        <a:t>A</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蒸發</a:t>
                      </a:r>
                      <a:r>
                        <a:rPr lang="zh-HK" sz="2400" dirty="0">
                          <a:effectLst/>
                          <a:latin typeface="微軟正黑體" panose="020B0604030504040204" pitchFamily="34" charset="-120"/>
                          <a:ea typeface="微軟正黑體" panose="020B0604030504040204" pitchFamily="34" charset="-120"/>
                        </a:rPr>
                        <a:t>。</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73499154"/>
                  </a:ext>
                </a:extLst>
              </a:tr>
            </a:tbl>
          </a:graphicData>
        </a:graphic>
      </p:graphicFrame>
      <p:sp>
        <p:nvSpPr>
          <p:cNvPr id="5" name="矩形 4"/>
          <p:cNvSpPr/>
          <p:nvPr/>
        </p:nvSpPr>
        <p:spPr>
          <a:xfrm>
            <a:off x="8582525" y="2536091"/>
            <a:ext cx="3304675" cy="906274"/>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引導學生用科學語言表述他的想法。</a:t>
            </a:r>
          </a:p>
        </p:txBody>
      </p:sp>
      <p:sp>
        <p:nvSpPr>
          <p:cNvPr id="6"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404416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提問鏈對答示例</a:t>
            </a:r>
            <a:endParaRPr lang="zh-TW" altLang="en-US" dirty="0"/>
          </a:p>
        </p:txBody>
      </p:sp>
      <p:graphicFrame>
        <p:nvGraphicFramePr>
          <p:cNvPr id="4" name="表格 3">
            <a:extLst>
              <a:ext uri="{FF2B5EF4-FFF2-40B4-BE49-F238E27FC236}">
                <a16:creationId xmlns:a16="http://schemas.microsoft.com/office/drawing/2014/main" id="{145BB5D1-F2ED-F4F5-80F2-4643AA2E5425}"/>
              </a:ext>
            </a:extLst>
          </p:cNvPr>
          <p:cNvGraphicFramePr>
            <a:graphicFrameLocks noGrp="1"/>
          </p:cNvGraphicFramePr>
          <p:nvPr/>
        </p:nvGraphicFramePr>
        <p:xfrm>
          <a:off x="838200" y="1857811"/>
          <a:ext cx="7439526" cy="4845814"/>
        </p:xfrm>
        <a:graphic>
          <a:graphicData uri="http://schemas.openxmlformats.org/drawingml/2006/table">
            <a:tbl>
              <a:tblPr firstRow="1" firstCol="1" bandRow="1">
                <a:tableStyleId>{5FD0F851-EC5A-4D38-B0AD-8093EC10F338}</a:tableStyleId>
              </a:tblPr>
              <a:tblGrid>
                <a:gridCol w="1162208">
                  <a:extLst>
                    <a:ext uri="{9D8B030D-6E8A-4147-A177-3AD203B41FA5}">
                      <a16:colId xmlns:a16="http://schemas.microsoft.com/office/drawing/2014/main" val="377771835"/>
                    </a:ext>
                  </a:extLst>
                </a:gridCol>
                <a:gridCol w="6277318">
                  <a:extLst>
                    <a:ext uri="{9D8B030D-6E8A-4147-A177-3AD203B41FA5}">
                      <a16:colId xmlns:a16="http://schemas.microsoft.com/office/drawing/2014/main" val="1826739215"/>
                    </a:ext>
                  </a:extLst>
                </a:gridCol>
              </a:tblGrid>
              <a:tr h="673171">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角</a:t>
                      </a:r>
                      <a:r>
                        <a:rPr lang="zh-TW" sz="2400" dirty="0">
                          <a:effectLst/>
                          <a:latin typeface="微軟正黑體" panose="020B0604030504040204" pitchFamily="34" charset="-120"/>
                          <a:ea typeface="微軟正黑體" panose="020B0604030504040204" pitchFamily="34" charset="-120"/>
                        </a:rPr>
                        <a:t>色</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對答內</a:t>
                      </a:r>
                      <a:r>
                        <a:rPr lang="zh-TW" sz="2400" dirty="0">
                          <a:effectLst/>
                          <a:latin typeface="微軟正黑體" panose="020B0604030504040204" pitchFamily="34" charset="-120"/>
                          <a:ea typeface="微軟正黑體" panose="020B0604030504040204" pitchFamily="34" charset="-120"/>
                        </a:rPr>
                        <a:t>容</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555123519"/>
                  </a:ext>
                </a:extLst>
              </a:tr>
              <a:tr h="119945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非常好。那麼</a:t>
                      </a:r>
                      <a:r>
                        <a:rPr lang="zh-HK" sz="2400" dirty="0">
                          <a:effectLst/>
                          <a:latin typeface="微軟正黑體" panose="020B0604030504040204" pitchFamily="34" charset="-120"/>
                          <a:ea typeface="微軟正黑體" panose="020B0604030504040204" pitchFamily="34" charset="-120"/>
                        </a:rPr>
                        <a:t>在</a:t>
                      </a:r>
                      <a:r>
                        <a:rPr lang="zh-TW" sz="2400" dirty="0">
                          <a:effectLst/>
                          <a:latin typeface="微軟正黑體" panose="020B0604030504040204" pitchFamily="34" charset="-120"/>
                          <a:ea typeface="微軟正黑體" panose="020B0604030504040204" pitchFamily="34" charset="-120"/>
                        </a:rPr>
                        <a:t>沒有陽光</a:t>
                      </a:r>
                      <a:r>
                        <a:rPr lang="zh-HK" sz="2400" dirty="0">
                          <a:effectLst/>
                          <a:latin typeface="微軟正黑體" panose="020B0604030504040204" pitchFamily="34" charset="-120"/>
                          <a:ea typeface="微軟正黑體" panose="020B0604030504040204" pitchFamily="34" charset="-120"/>
                        </a:rPr>
                        <a:t>的情</a:t>
                      </a:r>
                      <a:r>
                        <a:rPr lang="zh-TW" sz="2400" dirty="0">
                          <a:effectLst/>
                          <a:latin typeface="微軟正黑體" panose="020B0604030504040204" pitchFamily="34" charset="-120"/>
                          <a:ea typeface="微軟正黑體" panose="020B0604030504040204" pitchFamily="34" charset="-120"/>
                        </a:rPr>
                        <a:t>況下，濕衣服</a:t>
                      </a:r>
                      <a:r>
                        <a:rPr lang="zh-HK" sz="2400" dirty="0">
                          <a:effectLst/>
                          <a:latin typeface="微軟正黑體" panose="020B0604030504040204" pitchFamily="34" charset="-120"/>
                          <a:ea typeface="微軟正黑體" panose="020B0604030504040204" pitchFamily="34" charset="-120"/>
                        </a:rPr>
                        <a:t>可以</a:t>
                      </a:r>
                      <a:r>
                        <a:rPr lang="zh-TW" sz="2400" dirty="0">
                          <a:effectLst/>
                          <a:latin typeface="微軟正黑體" panose="020B0604030504040204" pitchFamily="34" charset="-120"/>
                          <a:ea typeface="微軟正黑體" panose="020B0604030504040204" pitchFamily="34" charset="-120"/>
                        </a:rPr>
                        <a:t>晾乾嗎？</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453165837"/>
                  </a:ext>
                </a:extLst>
              </a:tr>
              <a:tr h="870073">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學生</a:t>
                      </a:r>
                      <a:r>
                        <a:rPr lang="en-US" sz="2400">
                          <a:effectLst/>
                          <a:latin typeface="微軟正黑體" panose="020B0604030504040204" pitchFamily="34" charset="-120"/>
                          <a:ea typeface="微軟正黑體" panose="020B0604030504040204" pitchFamily="34" charset="-120"/>
                        </a:rPr>
                        <a:t>A</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不可以</a:t>
                      </a:r>
                      <a:r>
                        <a:rPr lang="zh-HK" sz="2400" dirty="0">
                          <a:effectLst/>
                          <a:latin typeface="微軟正黑體" panose="020B0604030504040204" pitchFamily="34" charset="-120"/>
                          <a:ea typeface="微軟正黑體" panose="020B0604030504040204" pitchFamily="34" charset="-120"/>
                        </a:rPr>
                        <a:t>。</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737082690"/>
                  </a:ext>
                </a:extLst>
              </a:tr>
              <a:tr h="79111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altLang="en-US" sz="2400" dirty="0">
                          <a:effectLst/>
                          <a:latin typeface="微軟正黑體" panose="020B0604030504040204" pitchFamily="34" charset="-120"/>
                          <a:ea typeface="微軟正黑體" panose="020B0604030504040204" pitchFamily="34" charset="-120"/>
                        </a:rPr>
                        <a:t>換句話說，你認為陽光是水從濕衣服表面蒸發成水蒸氣的必要條件。其他同學是否同意？</a:t>
                      </a:r>
                    </a:p>
                  </a:txBody>
                  <a:tcPr marL="26034" marR="26034" marT="0" marB="0" anchor="ctr"/>
                </a:tc>
                <a:extLst>
                  <a:ext uri="{0D108BD9-81ED-4DB2-BD59-A6C34878D82A}">
                    <a16:rowId xmlns:a16="http://schemas.microsoft.com/office/drawing/2014/main" val="2698421499"/>
                  </a:ext>
                </a:extLst>
              </a:tr>
              <a:tr h="816680">
                <a:tc>
                  <a:txBody>
                    <a:bodyPr/>
                    <a:lstStyle/>
                    <a:p>
                      <a:pPr algn="ctr"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學生</a:t>
                      </a:r>
                      <a:r>
                        <a:rPr lang="en-US" altLang="zh-TW" sz="2400" dirty="0">
                          <a:effectLst/>
                          <a:latin typeface="微軟正黑體" panose="020B0604030504040204" pitchFamily="34" charset="-120"/>
                          <a:ea typeface="微軟正黑體" panose="020B0604030504040204" pitchFamily="34" charset="-120"/>
                        </a:rPr>
                        <a:t>B</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altLang="en-US" sz="2400" dirty="0">
                          <a:effectLst/>
                          <a:latin typeface="微軟正黑體" panose="020B0604030504040204" pitchFamily="34" charset="-120"/>
                          <a:ea typeface="微軟正黑體" panose="020B0604030504040204" pitchFamily="34" charset="-120"/>
                        </a:rPr>
                        <a:t>我家是在晚上晾衣服的，有些衣服到了早上便乾了，所以我覺得沒有陽光水也可以變成水蒸氣。</a:t>
                      </a:r>
                    </a:p>
                  </a:txBody>
                  <a:tcPr marL="26034" marR="26034" marT="0" marB="0" anchor="ctr"/>
                </a:tc>
                <a:extLst>
                  <a:ext uri="{0D108BD9-81ED-4DB2-BD59-A6C34878D82A}">
                    <a16:rowId xmlns:a16="http://schemas.microsoft.com/office/drawing/2014/main" val="73499154"/>
                  </a:ext>
                </a:extLst>
              </a:tr>
            </a:tbl>
          </a:graphicData>
        </a:graphic>
      </p:graphicFrame>
      <p:sp>
        <p:nvSpPr>
          <p:cNvPr id="5" name="矩形 4"/>
          <p:cNvSpPr/>
          <p:nvPr/>
        </p:nvSpPr>
        <p:spPr>
          <a:xfrm>
            <a:off x="8582525" y="2536091"/>
            <a:ext cx="3304675" cy="1755737"/>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具體地讚賞學生，肯定其學習表現；同時帶出一些常見的錯誤概念</a:t>
            </a:r>
            <a:r>
              <a:rPr kumimoji="0" lang="zh-TW" altLang="en-US" sz="24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（反問）</a:t>
            </a:r>
          </a:p>
        </p:txBody>
      </p:sp>
      <p:sp>
        <p:nvSpPr>
          <p:cNvPr id="6" name="矩形 5"/>
          <p:cNvSpPr/>
          <p:nvPr/>
        </p:nvSpPr>
        <p:spPr>
          <a:xfrm>
            <a:off x="8582525" y="4597501"/>
            <a:ext cx="3304675" cy="1494768"/>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邀請其他學生就同學的答案給予意見。</a:t>
            </a:r>
          </a:p>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1"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（轉問）</a:t>
            </a:r>
          </a:p>
        </p:txBody>
      </p:sp>
      <p:sp>
        <p:nvSpPr>
          <p:cNvPr id="7"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11845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提問鏈對答示例</a:t>
            </a:r>
            <a:endParaRPr lang="zh-TW" altLang="en-US" dirty="0"/>
          </a:p>
        </p:txBody>
      </p:sp>
      <p:graphicFrame>
        <p:nvGraphicFramePr>
          <p:cNvPr id="4" name="表格 3">
            <a:extLst>
              <a:ext uri="{FF2B5EF4-FFF2-40B4-BE49-F238E27FC236}">
                <a16:creationId xmlns:a16="http://schemas.microsoft.com/office/drawing/2014/main" id="{145BB5D1-F2ED-F4F5-80F2-4643AA2E5425}"/>
              </a:ext>
            </a:extLst>
          </p:cNvPr>
          <p:cNvGraphicFramePr>
            <a:graphicFrameLocks noGrp="1"/>
          </p:cNvGraphicFramePr>
          <p:nvPr/>
        </p:nvGraphicFramePr>
        <p:xfrm>
          <a:off x="838200" y="1857811"/>
          <a:ext cx="7439526" cy="4883668"/>
        </p:xfrm>
        <a:graphic>
          <a:graphicData uri="http://schemas.openxmlformats.org/drawingml/2006/table">
            <a:tbl>
              <a:tblPr firstRow="1" firstCol="1" bandRow="1">
                <a:tableStyleId>{5FD0F851-EC5A-4D38-B0AD-8093EC10F338}</a:tableStyleId>
              </a:tblPr>
              <a:tblGrid>
                <a:gridCol w="1162208">
                  <a:extLst>
                    <a:ext uri="{9D8B030D-6E8A-4147-A177-3AD203B41FA5}">
                      <a16:colId xmlns:a16="http://schemas.microsoft.com/office/drawing/2014/main" val="377771835"/>
                    </a:ext>
                  </a:extLst>
                </a:gridCol>
                <a:gridCol w="6277318">
                  <a:extLst>
                    <a:ext uri="{9D8B030D-6E8A-4147-A177-3AD203B41FA5}">
                      <a16:colId xmlns:a16="http://schemas.microsoft.com/office/drawing/2014/main" val="1826739215"/>
                    </a:ext>
                  </a:extLst>
                </a:gridCol>
              </a:tblGrid>
              <a:tr h="673171">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角</a:t>
                      </a:r>
                      <a:r>
                        <a:rPr lang="zh-TW" sz="2400" dirty="0">
                          <a:effectLst/>
                          <a:latin typeface="微軟正黑體" panose="020B0604030504040204" pitchFamily="34" charset="-120"/>
                          <a:ea typeface="微軟正黑體" panose="020B0604030504040204" pitchFamily="34" charset="-120"/>
                        </a:rPr>
                        <a:t>色</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對答內</a:t>
                      </a:r>
                      <a:r>
                        <a:rPr lang="zh-TW" sz="2400" dirty="0">
                          <a:effectLst/>
                          <a:latin typeface="微軟正黑體" panose="020B0604030504040204" pitchFamily="34" charset="-120"/>
                          <a:ea typeface="微軟正黑體" panose="020B0604030504040204" pitchFamily="34" charset="-120"/>
                        </a:rPr>
                        <a:t>容</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555123519"/>
                  </a:ext>
                </a:extLst>
              </a:tr>
              <a:tr h="119945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你們</a:t>
                      </a:r>
                      <a:r>
                        <a:rPr lang="zh-HK" sz="2400" dirty="0">
                          <a:effectLst/>
                          <a:latin typeface="微軟正黑體" panose="020B0604030504040204" pitchFamily="34" charset="-120"/>
                          <a:ea typeface="微軟正黑體" panose="020B0604030504040204" pitchFamily="34" charset="-120"/>
                        </a:rPr>
                        <a:t>的</a:t>
                      </a:r>
                      <a:r>
                        <a:rPr lang="zh-TW" sz="2400" dirty="0">
                          <a:effectLst/>
                          <a:latin typeface="微軟正黑體" panose="020B0604030504040204" pitchFamily="34" charset="-120"/>
                          <a:ea typeface="微軟正黑體" panose="020B0604030504040204" pitchFamily="34" charset="-120"/>
                        </a:rPr>
                        <a:t>觀察</a:t>
                      </a:r>
                      <a:r>
                        <a:rPr lang="zh-HK" sz="2400" dirty="0">
                          <a:effectLst/>
                          <a:latin typeface="微軟正黑體" panose="020B0604030504040204" pitchFamily="34" charset="-120"/>
                          <a:ea typeface="微軟正黑體" panose="020B0604030504040204" pitchFamily="34" charset="-120"/>
                        </a:rPr>
                        <a:t>很仔</a:t>
                      </a:r>
                      <a:r>
                        <a:rPr lang="zh-TW" sz="2400" dirty="0">
                          <a:effectLst/>
                          <a:latin typeface="微軟正黑體" panose="020B0604030504040204" pitchFamily="34" charset="-120"/>
                          <a:ea typeface="微軟正黑體" panose="020B0604030504040204" pitchFamily="34" charset="-120"/>
                        </a:rPr>
                        <a:t>細。</a:t>
                      </a:r>
                      <a:r>
                        <a:rPr lang="zh-HK" sz="2400" dirty="0">
                          <a:effectLst/>
                          <a:latin typeface="微軟正黑體" panose="020B0604030504040204" pitchFamily="34" charset="-120"/>
                          <a:ea typeface="微軟正黑體" panose="020B0604030504040204" pitchFamily="34" charset="-120"/>
                        </a:rPr>
                        <a:t>這樣看來，</a:t>
                      </a:r>
                      <a:r>
                        <a:rPr lang="zh-TW" sz="2400" dirty="0">
                          <a:effectLst/>
                          <a:latin typeface="微軟正黑體" panose="020B0604030504040204" pitchFamily="34" charset="-120"/>
                          <a:ea typeface="微軟正黑體" panose="020B0604030504040204" pitchFamily="34" charset="-120"/>
                        </a:rPr>
                        <a:t>陽光並不是水蒸發成水蒸氣</a:t>
                      </a:r>
                      <a:r>
                        <a:rPr lang="zh-HK" sz="2400" dirty="0">
                          <a:effectLst/>
                          <a:latin typeface="微軟正黑體" panose="020B0604030504040204" pitchFamily="34" charset="-120"/>
                          <a:ea typeface="微軟正黑體" panose="020B0604030504040204" pitchFamily="34" charset="-120"/>
                        </a:rPr>
                        <a:t>的</a:t>
                      </a:r>
                      <a:r>
                        <a:rPr lang="zh-TW" sz="2400" dirty="0">
                          <a:effectLst/>
                          <a:latin typeface="微軟正黑體" panose="020B0604030504040204" pitchFamily="34" charset="-120"/>
                          <a:ea typeface="微軟正黑體" panose="020B0604030504040204" pitchFamily="34" charset="-120"/>
                        </a:rPr>
                        <a:t>必要條件。</a:t>
                      </a:r>
                      <a:r>
                        <a:rPr lang="zh-HK" sz="2400" dirty="0">
                          <a:effectLst/>
                          <a:latin typeface="微軟正黑體" panose="020B0604030504040204" pitchFamily="34" charset="-120"/>
                          <a:ea typeface="微軟正黑體" panose="020B0604030504040204" pitchFamily="34" charset="-120"/>
                        </a:rPr>
                        <a:t>雖然</a:t>
                      </a:r>
                      <a:r>
                        <a:rPr lang="zh-TW" sz="2400" dirty="0">
                          <a:effectLst/>
                          <a:latin typeface="微軟正黑體" panose="020B0604030504040204" pitchFamily="34" charset="-120"/>
                          <a:ea typeface="微軟正黑體" panose="020B0604030504040204" pitchFamily="34" charset="-120"/>
                        </a:rPr>
                        <a:t>沒有陽光</a:t>
                      </a:r>
                      <a:r>
                        <a:rPr lang="zh-HK" sz="2400" dirty="0">
                          <a:effectLst/>
                          <a:latin typeface="微軟正黑體" panose="020B0604030504040204" pitchFamily="34" charset="-120"/>
                          <a:ea typeface="微軟正黑體" panose="020B0604030504040204" pitchFamily="34" charset="-120"/>
                        </a:rPr>
                        <a:t>也可以</a:t>
                      </a:r>
                      <a:r>
                        <a:rPr lang="zh-TW" sz="2400" dirty="0">
                          <a:effectLst/>
                          <a:latin typeface="微軟正黑體" panose="020B0604030504040204" pitchFamily="34" charset="-120"/>
                          <a:ea typeface="微軟正黑體" panose="020B0604030504040204" pitchFamily="34" charset="-120"/>
                        </a:rPr>
                        <a:t>晾</a:t>
                      </a:r>
                      <a:r>
                        <a:rPr lang="zh-HK" sz="2400" dirty="0">
                          <a:effectLst/>
                          <a:latin typeface="微軟正黑體" panose="020B0604030504040204" pitchFamily="34" charset="-120"/>
                          <a:ea typeface="微軟正黑體" panose="020B0604030504040204" pitchFamily="34" charset="-120"/>
                        </a:rPr>
                        <a:t>乾衣</a:t>
                      </a:r>
                      <a:r>
                        <a:rPr lang="zh-TW" sz="2400" dirty="0">
                          <a:effectLst/>
                          <a:latin typeface="微軟正黑體" panose="020B0604030504040204" pitchFamily="34" charset="-120"/>
                          <a:ea typeface="微軟正黑體" panose="020B0604030504040204" pitchFamily="34" charset="-120"/>
                        </a:rPr>
                        <a:t>服</a:t>
                      </a:r>
                      <a:r>
                        <a:rPr lang="zh-HK" sz="2400" dirty="0">
                          <a:effectLst/>
                          <a:latin typeface="微軟正黑體" panose="020B0604030504040204" pitchFamily="34" charset="-120"/>
                          <a:ea typeface="微軟正黑體" panose="020B0604030504040204" pitchFamily="34" charset="-120"/>
                        </a:rPr>
                        <a:t>，但同學們認為，在白天和晚上晾衣服有沒有分別呢？</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453165837"/>
                  </a:ext>
                </a:extLst>
              </a:tr>
              <a:tr h="870073">
                <a:tc>
                  <a:txBody>
                    <a:bodyPr/>
                    <a:lstStyle/>
                    <a:p>
                      <a:pPr algn="ctr"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學生</a:t>
                      </a:r>
                      <a:r>
                        <a:rPr lang="en-US" altLang="zh-TW" sz="2400" dirty="0">
                          <a:effectLst/>
                          <a:latin typeface="微軟正黑體" panose="020B0604030504040204" pitchFamily="34" charset="-120"/>
                          <a:ea typeface="微軟正黑體" panose="020B0604030504040204" pitchFamily="34" charset="-120"/>
                        </a:rPr>
                        <a:t>C</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白天晾衣服</a:t>
                      </a:r>
                      <a:r>
                        <a:rPr lang="zh-HK" sz="2400" dirty="0">
                          <a:effectLst/>
                          <a:latin typeface="微軟正黑體" panose="020B0604030504040204" pitchFamily="34" charset="-120"/>
                          <a:ea typeface="微軟正黑體" panose="020B0604030504040204" pitchFamily="34" charset="-120"/>
                        </a:rPr>
                        <a:t>通</a:t>
                      </a:r>
                      <a:r>
                        <a:rPr lang="zh-TW" sz="2400" dirty="0">
                          <a:effectLst/>
                          <a:latin typeface="微軟正黑體" panose="020B0604030504040204" pitchFamily="34" charset="-120"/>
                          <a:ea typeface="微軟正黑體" panose="020B0604030504040204" pitchFamily="34" charset="-120"/>
                        </a:rPr>
                        <a:t>常</a:t>
                      </a:r>
                      <a:r>
                        <a:rPr lang="zh-HK" sz="2400" dirty="0">
                          <a:effectLst/>
                          <a:latin typeface="微軟正黑體" panose="020B0604030504040204" pitchFamily="34" charset="-120"/>
                          <a:ea typeface="微軟正黑體" panose="020B0604030504040204" pitchFamily="34" charset="-120"/>
                        </a:rPr>
                        <a:t>比較快乾。</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3737082690"/>
                  </a:ext>
                </a:extLst>
              </a:tr>
              <a:tr h="79111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你可以試試進一步說明有甚</a:t>
                      </a:r>
                      <a:r>
                        <a:rPr lang="zh-TW" sz="2400" dirty="0">
                          <a:effectLst/>
                          <a:latin typeface="微軟正黑體" panose="020B0604030504040204" pitchFamily="34" charset="-120"/>
                          <a:ea typeface="微軟正黑體" panose="020B0604030504040204" pitchFamily="34" charset="-120"/>
                        </a:rPr>
                        <a:t>麼</a:t>
                      </a:r>
                      <a:r>
                        <a:rPr lang="zh-HK" sz="2400" dirty="0">
                          <a:effectLst/>
                          <a:latin typeface="微軟正黑體" panose="020B0604030504040204" pitchFamily="34" charset="-120"/>
                          <a:ea typeface="微軟正黑體" panose="020B0604030504040204" pitchFamily="34" charset="-120"/>
                        </a:rPr>
                        <a:t>因</a:t>
                      </a:r>
                      <a:r>
                        <a:rPr lang="zh-TW" sz="2400" dirty="0">
                          <a:effectLst/>
                          <a:latin typeface="微軟正黑體" panose="020B0604030504040204" pitchFamily="34" charset="-120"/>
                          <a:ea typeface="微軟正黑體" panose="020B0604030504040204" pitchFamily="34" charset="-120"/>
                        </a:rPr>
                        <a:t>素</a:t>
                      </a:r>
                      <a:r>
                        <a:rPr lang="zh-HK" sz="2400" dirty="0">
                          <a:effectLst/>
                          <a:latin typeface="微軟正黑體" panose="020B0604030504040204" pitchFamily="34" charset="-120"/>
                          <a:ea typeface="微軟正黑體" panose="020B0604030504040204" pitchFamily="34" charset="-120"/>
                        </a:rPr>
                        <a:t>導</a:t>
                      </a:r>
                      <a:r>
                        <a:rPr lang="zh-TW" sz="2400" dirty="0">
                          <a:effectLst/>
                          <a:latin typeface="微軟正黑體" panose="020B0604030504040204" pitchFamily="34" charset="-120"/>
                          <a:ea typeface="微軟正黑體" panose="020B0604030504040204" pitchFamily="34" charset="-120"/>
                        </a:rPr>
                        <a:t>致</a:t>
                      </a:r>
                      <a:r>
                        <a:rPr lang="zh-HK" sz="2400" dirty="0">
                          <a:effectLst/>
                          <a:latin typeface="微軟正黑體" panose="020B0604030504040204" pitchFamily="34" charset="-120"/>
                          <a:ea typeface="微軟正黑體" panose="020B0604030504040204" pitchFamily="34" charset="-120"/>
                        </a:rPr>
                        <a:t>「白天晾衣服通常比較快乾」嗎？</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698421499"/>
                  </a:ext>
                </a:extLst>
              </a:tr>
              <a:tr h="816680">
                <a:tc>
                  <a:txBody>
                    <a:bodyPr/>
                    <a:lstStyle/>
                    <a:p>
                      <a:pPr algn="ctr"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學生</a:t>
                      </a:r>
                      <a:r>
                        <a:rPr lang="en-US" altLang="zh-TW" sz="2400" dirty="0">
                          <a:effectLst/>
                          <a:latin typeface="微軟正黑體" panose="020B0604030504040204" pitchFamily="34" charset="-120"/>
                          <a:ea typeface="微軟正黑體" panose="020B0604030504040204" pitchFamily="34" charset="-120"/>
                        </a:rPr>
                        <a:t>D</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sz="2400" dirty="0">
                          <a:effectLst/>
                          <a:latin typeface="微軟正黑體" panose="020B0604030504040204" pitchFamily="34" charset="-120"/>
                          <a:ea typeface="微軟正黑體" panose="020B0604030504040204" pitchFamily="34" charset="-120"/>
                        </a:rPr>
                        <a:t>溫度高或</a:t>
                      </a:r>
                      <a:r>
                        <a:rPr lang="zh-HK" sz="2400" dirty="0">
                          <a:effectLst/>
                          <a:latin typeface="微軟正黑體" panose="020B0604030504040204" pitchFamily="34" charset="-120"/>
                          <a:ea typeface="微軟正黑體" panose="020B0604030504040204" pitchFamily="34" charset="-120"/>
                        </a:rPr>
                        <a:t>者有</a:t>
                      </a:r>
                      <a:r>
                        <a:rPr lang="zh-TW" sz="2400" dirty="0">
                          <a:effectLst/>
                          <a:latin typeface="微軟正黑體" panose="020B0604030504040204" pitchFamily="34" charset="-120"/>
                          <a:ea typeface="微軟正黑體" panose="020B0604030504040204" pitchFamily="34" charset="-120"/>
                        </a:rPr>
                        <a:t>陽光會</a:t>
                      </a:r>
                      <a:r>
                        <a:rPr lang="zh-HK" sz="2400" dirty="0">
                          <a:effectLst/>
                          <a:latin typeface="微軟正黑體" panose="020B0604030504040204" pitchFamily="34" charset="-120"/>
                          <a:ea typeface="微軟正黑體" panose="020B0604030504040204" pitchFamily="34" charset="-120"/>
                        </a:rPr>
                        <a:t>令</a:t>
                      </a:r>
                      <a:r>
                        <a:rPr lang="zh-TW" sz="2400" dirty="0">
                          <a:effectLst/>
                          <a:latin typeface="微軟正黑體" panose="020B0604030504040204" pitchFamily="34" charset="-120"/>
                          <a:ea typeface="微軟正黑體" panose="020B0604030504040204" pitchFamily="34" charset="-120"/>
                        </a:rPr>
                        <a:t>濕衣服</a:t>
                      </a:r>
                      <a:r>
                        <a:rPr lang="zh-HK" sz="2400" dirty="0">
                          <a:effectLst/>
                          <a:latin typeface="微軟正黑體" panose="020B0604030504040204" pitchFamily="34" charset="-120"/>
                          <a:ea typeface="微軟正黑體" panose="020B0604030504040204" pitchFamily="34" charset="-120"/>
                        </a:rPr>
                        <a:t>快點</a:t>
                      </a:r>
                      <a:r>
                        <a:rPr lang="zh-TW" sz="2400" dirty="0">
                          <a:effectLst/>
                          <a:latin typeface="微軟正黑體" panose="020B0604030504040204" pitchFamily="34" charset="-120"/>
                          <a:ea typeface="微軟正黑體" panose="020B0604030504040204" pitchFamily="34" charset="-120"/>
                        </a:rPr>
                        <a:t>變乾。</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73499154"/>
                  </a:ext>
                </a:extLst>
              </a:tr>
            </a:tbl>
          </a:graphicData>
        </a:graphic>
      </p:graphicFrame>
      <p:sp>
        <p:nvSpPr>
          <p:cNvPr id="5" name="矩形 4"/>
          <p:cNvSpPr/>
          <p:nvPr/>
        </p:nvSpPr>
        <p:spPr>
          <a:xfrm>
            <a:off x="8582525" y="2536091"/>
            <a:ext cx="3304675" cy="1331005"/>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綜合兩名學生的觀察作簡單推論，並提出廓清科學概念的關鍵問題</a:t>
            </a:r>
          </a:p>
        </p:txBody>
      </p:sp>
      <p:sp>
        <p:nvSpPr>
          <p:cNvPr id="6"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223389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提問鏈對答示例</a:t>
            </a:r>
            <a:endParaRPr lang="zh-TW" altLang="en-US" dirty="0"/>
          </a:p>
        </p:txBody>
      </p:sp>
      <p:graphicFrame>
        <p:nvGraphicFramePr>
          <p:cNvPr id="4" name="表格 3">
            <a:extLst>
              <a:ext uri="{FF2B5EF4-FFF2-40B4-BE49-F238E27FC236}">
                <a16:creationId xmlns:a16="http://schemas.microsoft.com/office/drawing/2014/main" id="{145BB5D1-F2ED-F4F5-80F2-4643AA2E5425}"/>
              </a:ext>
            </a:extLst>
          </p:cNvPr>
          <p:cNvGraphicFramePr>
            <a:graphicFrameLocks noGrp="1"/>
          </p:cNvGraphicFramePr>
          <p:nvPr/>
        </p:nvGraphicFramePr>
        <p:xfrm>
          <a:off x="838200" y="1857811"/>
          <a:ext cx="7439526" cy="2355667"/>
        </p:xfrm>
        <a:graphic>
          <a:graphicData uri="http://schemas.openxmlformats.org/drawingml/2006/table">
            <a:tbl>
              <a:tblPr firstRow="1" firstCol="1" bandRow="1">
                <a:tableStyleId>{5FD0F851-EC5A-4D38-B0AD-8093EC10F338}</a:tableStyleId>
              </a:tblPr>
              <a:tblGrid>
                <a:gridCol w="1162208">
                  <a:extLst>
                    <a:ext uri="{9D8B030D-6E8A-4147-A177-3AD203B41FA5}">
                      <a16:colId xmlns:a16="http://schemas.microsoft.com/office/drawing/2014/main" val="377771835"/>
                    </a:ext>
                  </a:extLst>
                </a:gridCol>
                <a:gridCol w="6277318">
                  <a:extLst>
                    <a:ext uri="{9D8B030D-6E8A-4147-A177-3AD203B41FA5}">
                      <a16:colId xmlns:a16="http://schemas.microsoft.com/office/drawing/2014/main" val="1826739215"/>
                    </a:ext>
                  </a:extLst>
                </a:gridCol>
              </a:tblGrid>
              <a:tr h="673171">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角</a:t>
                      </a:r>
                      <a:r>
                        <a:rPr lang="zh-TW" sz="2400" dirty="0">
                          <a:effectLst/>
                          <a:latin typeface="微軟正黑體" panose="020B0604030504040204" pitchFamily="34" charset="-120"/>
                          <a:ea typeface="微軟正黑體" panose="020B0604030504040204" pitchFamily="34" charset="-120"/>
                        </a:rPr>
                        <a:t>色</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ctr" hangingPunct="0">
                        <a:lnSpc>
                          <a:spcPct val="115000"/>
                        </a:lnSpc>
                        <a:spcAft>
                          <a:spcPts val="1000"/>
                        </a:spcAft>
                        <a:buNone/>
                      </a:pPr>
                      <a:r>
                        <a:rPr lang="zh-HK" sz="2400" dirty="0">
                          <a:effectLst/>
                          <a:latin typeface="微軟正黑體" panose="020B0604030504040204" pitchFamily="34" charset="-120"/>
                          <a:ea typeface="微軟正黑體" panose="020B0604030504040204" pitchFamily="34" charset="-120"/>
                        </a:rPr>
                        <a:t>對答內</a:t>
                      </a:r>
                      <a:r>
                        <a:rPr lang="zh-TW" sz="2400" dirty="0">
                          <a:effectLst/>
                          <a:latin typeface="微軟正黑體" panose="020B0604030504040204" pitchFamily="34" charset="-120"/>
                          <a:ea typeface="微軟正黑體" panose="020B0604030504040204" pitchFamily="34" charset="-120"/>
                        </a:rPr>
                        <a:t>容</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extLst>
                  <a:ext uri="{0D108BD9-81ED-4DB2-BD59-A6C34878D82A}">
                    <a16:rowId xmlns:a16="http://schemas.microsoft.com/office/drawing/2014/main" val="2555123519"/>
                  </a:ext>
                </a:extLst>
              </a:tr>
              <a:tr h="1199450">
                <a:tc>
                  <a:txBody>
                    <a:bodyPr/>
                    <a:lstStyle/>
                    <a:p>
                      <a:pPr algn="ctr" hangingPunct="0">
                        <a:lnSpc>
                          <a:spcPct val="115000"/>
                        </a:lnSpc>
                        <a:spcAft>
                          <a:spcPts val="1000"/>
                        </a:spcAft>
                        <a:buNone/>
                      </a:pPr>
                      <a:r>
                        <a:rPr lang="zh-TW" sz="2400">
                          <a:effectLst/>
                          <a:latin typeface="微軟正黑體" panose="020B0604030504040204" pitchFamily="34" charset="-120"/>
                          <a:ea typeface="微軟正黑體" panose="020B0604030504040204" pitchFamily="34" charset="-120"/>
                        </a:rPr>
                        <a:t>教師</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034" marR="26034" marT="0" marB="0" anchor="ctr"/>
                </a:tc>
                <a:tc>
                  <a:txBody>
                    <a:bodyPr/>
                    <a:lstStyle/>
                    <a:p>
                      <a:pPr algn="just" hangingPunct="0">
                        <a:lnSpc>
                          <a:spcPct val="115000"/>
                        </a:lnSpc>
                        <a:spcAft>
                          <a:spcPts val="1000"/>
                        </a:spcAft>
                        <a:buNone/>
                      </a:pPr>
                      <a:r>
                        <a:rPr lang="zh-TW" altLang="en-US" sz="2400" dirty="0">
                          <a:effectLst/>
                          <a:latin typeface="微軟正黑體" panose="020B0604030504040204" pitchFamily="34" charset="-120"/>
                          <a:ea typeface="微軟正黑體" panose="020B0604030504040204" pitchFamily="34" charset="-120"/>
                        </a:rPr>
                        <a:t>從不同同學的觀察中，我們提出「溫度會影響水蒸發成水蒸氣的快慢」。那麼我們可以如何驗證這個說法是否正確呢？一起動腦筋設計一個小小的公平測試進行探究吧。</a:t>
                      </a:r>
                    </a:p>
                  </a:txBody>
                  <a:tcPr marL="26034" marR="26034" marT="0" marB="0" anchor="ctr"/>
                </a:tc>
                <a:extLst>
                  <a:ext uri="{0D108BD9-81ED-4DB2-BD59-A6C34878D82A}">
                    <a16:rowId xmlns:a16="http://schemas.microsoft.com/office/drawing/2014/main" val="3453165837"/>
                  </a:ext>
                </a:extLst>
              </a:tr>
            </a:tbl>
          </a:graphicData>
        </a:graphic>
      </p:graphicFrame>
      <p:sp>
        <p:nvSpPr>
          <p:cNvPr id="5" name="矩形 4"/>
          <p:cNvSpPr/>
          <p:nvPr/>
        </p:nvSpPr>
        <p:spPr>
          <a:xfrm>
            <a:off x="8582525" y="2536091"/>
            <a:ext cx="3304675" cy="906274"/>
          </a:xfrm>
          <a:prstGeom prst="rect">
            <a:avLst/>
          </a:prstGeom>
          <a:ln>
            <a:solidFill>
              <a:srgbClr val="0070C0"/>
            </a:solidFill>
          </a:ln>
        </p:spPr>
        <p:txBody>
          <a:bodyPr wrap="square">
            <a:spAutoFit/>
          </a:bodyPr>
          <a:lstStyle/>
          <a:p>
            <a:pPr marL="0" marR="0" lvl="0" indent="0" algn="just" defTabSz="914400" rtl="0" eaLnBrk="1" fontAlgn="auto" latinLnBrk="0" hangingPunct="0">
              <a:lnSpc>
                <a:spcPct val="115000"/>
              </a:lnSpc>
              <a:spcBef>
                <a:spcPts val="0"/>
              </a:spcBef>
              <a:spcAft>
                <a:spcPts val="1000"/>
              </a:spcAft>
              <a:buClrTx/>
              <a:buSzTx/>
              <a:buFontTx/>
              <a:buNone/>
              <a:tabLst/>
              <a:defRPr/>
            </a:pPr>
            <a:r>
              <a:rPr kumimoji="0" lang="zh-TW" altLang="en-US" sz="2400" b="0" i="0" u="none" strike="noStrike" kern="120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提出假說，並帶領學生進行探究活動。</a:t>
            </a:r>
          </a:p>
        </p:txBody>
      </p:sp>
      <p:sp>
        <p:nvSpPr>
          <p:cNvPr id="6" name="TextBox 8"/>
          <p:cNvSpPr txBox="1"/>
          <p:nvPr/>
        </p:nvSpPr>
        <p:spPr>
          <a:xfrm>
            <a:off x="10172701" y="103638"/>
            <a:ext cx="2019300" cy="461665"/>
          </a:xfrm>
          <a:prstGeom prst="rect">
            <a:avLst/>
          </a:prstGeom>
          <a:noFill/>
        </p:spPr>
        <p:txBody>
          <a:bodyPr wrap="square" rtlCol="0">
            <a:spAutoFit/>
          </a:bodyPr>
          <a:lstStyle/>
          <a:p>
            <a:r>
              <a:rPr lang="en-US" altLang="zh-TW" sz="2400" b="1" dirty="0"/>
              <a:t>PSCG P.92-95</a:t>
            </a:r>
            <a:endParaRPr lang="zh-TW" altLang="en-US" sz="2400" b="1" dirty="0"/>
          </a:p>
        </p:txBody>
      </p:sp>
    </p:spTree>
    <p:extLst>
      <p:ext uri="{BB962C8B-B14F-4D97-AF65-F5344CB8AC3E}">
        <p14:creationId xmlns:p14="http://schemas.microsoft.com/office/powerpoint/2010/main" val="299101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標題 1"/>
          <p:cNvSpPr>
            <a:spLocks noGrp="1"/>
          </p:cNvSpPr>
          <p:nvPr>
            <p:ph type="title"/>
          </p:nvPr>
        </p:nvSpPr>
        <p:spPr>
          <a:xfrm>
            <a:off x="985381" y="1396686"/>
            <a:ext cx="3627553" cy="4064628"/>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紙筆考試是唯一一種「公平」的評估方式嗎？</a:t>
            </a:r>
            <a:endParaRPr lang="en-US" dirty="0">
              <a:solidFill>
                <a:schemeClr val="bg1"/>
              </a:solidFill>
              <a:latin typeface="微軟正黑體" panose="020B0604030504040204" pitchFamily="34" charset="-120"/>
              <a:ea typeface="微軟正黑體" panose="020B0604030504040204" pitchFamily="34" charset="-120"/>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9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674837" y="1477008"/>
            <a:ext cx="11220676" cy="5075256"/>
            <a:chOff x="512712" y="1236592"/>
            <a:chExt cx="11220676" cy="5075256"/>
          </a:xfrm>
        </p:grpSpPr>
        <p:cxnSp>
          <p:nvCxnSpPr>
            <p:cNvPr id="81" name="弧形接點 80"/>
            <p:cNvCxnSpPr/>
            <p:nvPr/>
          </p:nvCxnSpPr>
          <p:spPr>
            <a:xfrm>
              <a:off x="6955434" y="3388061"/>
              <a:ext cx="602836" cy="284884"/>
            </a:xfrm>
            <a:prstGeom prst="curvedConnector3">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512712" y="1236592"/>
              <a:ext cx="11220676" cy="5075256"/>
              <a:chOff x="512712" y="1236592"/>
              <a:chExt cx="11220676" cy="5075256"/>
            </a:xfrm>
          </p:grpSpPr>
          <p:sp>
            <p:nvSpPr>
              <p:cNvPr id="19" name="矩形 18"/>
              <p:cNvSpPr/>
              <p:nvPr/>
            </p:nvSpPr>
            <p:spPr>
              <a:xfrm>
                <a:off x="5494186" y="4282151"/>
                <a:ext cx="1210588" cy="400110"/>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其他形式</a:t>
                </a:r>
                <a:endParaRPr kumimoji="0" lang="zh-TW" altLang="en-US" sz="2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1" name="矩形 30"/>
              <p:cNvSpPr/>
              <p:nvPr/>
            </p:nvSpPr>
            <p:spPr>
              <a:xfrm>
                <a:off x="5205886" y="5309379"/>
                <a:ext cx="1457996" cy="707886"/>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實作評估 </a:t>
                </a:r>
                <a:r>
                  <a:rPr kumimoji="0" lang="en-US" altLang="zh-TW"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虛擬探究</a:t>
                </a:r>
                <a:endParaRPr kumimoji="0" lang="zh-TW" altLang="en-US" sz="2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7" name="矩形 36"/>
              <p:cNvSpPr/>
              <p:nvPr/>
            </p:nvSpPr>
            <p:spPr>
              <a:xfrm>
                <a:off x="3830239" y="4290428"/>
                <a:ext cx="1210588" cy="400110"/>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不同形式</a:t>
                </a:r>
                <a:endParaRPr kumimoji="0" lang="zh-TW" altLang="en-US" sz="2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51" name="直線單箭頭接點 50"/>
              <p:cNvCxnSpPr/>
              <p:nvPr/>
            </p:nvCxnSpPr>
            <p:spPr>
              <a:xfrm>
                <a:off x="6232805" y="4659760"/>
                <a:ext cx="0" cy="617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4390934" y="4669231"/>
                <a:ext cx="0" cy="617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479439" y="5296185"/>
                <a:ext cx="2458796" cy="1015663"/>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科學探究 </a:t>
                </a:r>
                <a:r>
                  <a:rPr kumimoji="0" lang="en-US" altLang="zh-TW"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工程設計 </a:t>
                </a:r>
                <a:r>
                  <a:rPr kumimoji="0" lang="en-US" altLang="zh-TW"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戶外考察 </a:t>
                </a:r>
                <a:r>
                  <a:rPr kumimoji="0" lang="en-US" altLang="zh-TW"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專題式學習</a:t>
                </a:r>
                <a:endParaRPr kumimoji="0" lang="zh-TW" altLang="en-US" sz="2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5" name="群組 4"/>
              <p:cNvGrpSpPr/>
              <p:nvPr/>
            </p:nvGrpSpPr>
            <p:grpSpPr>
              <a:xfrm>
                <a:off x="512712" y="1236592"/>
                <a:ext cx="11220676" cy="4809711"/>
                <a:chOff x="512712" y="1236592"/>
                <a:chExt cx="11220676" cy="4809711"/>
              </a:xfrm>
            </p:grpSpPr>
            <p:sp>
              <p:nvSpPr>
                <p:cNvPr id="6" name="矩形 5"/>
                <p:cNvSpPr/>
                <p:nvPr/>
              </p:nvSpPr>
              <p:spPr>
                <a:xfrm>
                  <a:off x="4346269" y="2293000"/>
                  <a:ext cx="2236510" cy="400110"/>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小學科學科的評估</a:t>
                  </a:r>
                  <a:endParaRPr kumimoji="0" lang="zh-TW" altLang="en-US" sz="2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2" name="群組 11"/>
                <p:cNvGrpSpPr/>
                <p:nvPr/>
              </p:nvGrpSpPr>
              <p:grpSpPr>
                <a:xfrm>
                  <a:off x="4851151" y="2694415"/>
                  <a:ext cx="1197033" cy="609202"/>
                  <a:chOff x="4480560" y="2275315"/>
                  <a:chExt cx="1197033" cy="609202"/>
                </a:xfrm>
              </p:grpSpPr>
              <p:cxnSp>
                <p:nvCxnSpPr>
                  <p:cNvPr id="8" name="肘形接點 7"/>
                  <p:cNvCxnSpPr/>
                  <p:nvPr/>
                </p:nvCxnSpPr>
                <p:spPr>
                  <a:xfrm rot="5400000">
                    <a:off x="4479375" y="2276502"/>
                    <a:ext cx="609200" cy="60682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肘形接點 10"/>
                  <p:cNvCxnSpPr/>
                  <p:nvPr/>
                </p:nvCxnSpPr>
                <p:spPr>
                  <a:xfrm rot="16200000" flipH="1">
                    <a:off x="5077891" y="2284814"/>
                    <a:ext cx="609201" cy="59020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3878322" y="3303618"/>
                  <a:ext cx="1467068" cy="400110"/>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chemeClr val="accent2"/>
                      </a:solidFill>
                      <a:effectLst/>
                      <a:uLnTx/>
                      <a:uFillTx/>
                      <a:latin typeface="微軟正黑體" panose="020B0604030504040204" pitchFamily="34" charset="-120"/>
                      <a:ea typeface="微軟正黑體" panose="020B0604030504040204" pitchFamily="34" charset="-120"/>
                      <a:cs typeface="+mn-cs"/>
                    </a:rPr>
                    <a:t>進展性評估</a:t>
                  </a:r>
                  <a:endParaRPr kumimoji="0" lang="zh-TW" altLang="en-US" sz="2000" b="1" i="0" u="none" strike="noStrike" kern="1200" cap="none" spc="0" normalizeH="0" baseline="0" noProof="0" dirty="0">
                    <a:ln>
                      <a:noFill/>
                    </a:ln>
                    <a:solidFill>
                      <a:schemeClr val="accent2"/>
                    </a:solidFill>
                    <a:effectLst/>
                    <a:uLnTx/>
                    <a:uFillTx/>
                    <a:latin typeface="Calibri" panose="020F0502020204030204"/>
                    <a:ea typeface="新細明體" panose="02020500000000000000" pitchFamily="18" charset="-120"/>
                    <a:cs typeface="+mn-cs"/>
                  </a:endParaRPr>
                </a:p>
              </p:txBody>
            </p:sp>
            <p:sp>
              <p:nvSpPr>
                <p:cNvPr id="14" name="矩形 13"/>
                <p:cNvSpPr/>
                <p:nvPr/>
              </p:nvSpPr>
              <p:spPr>
                <a:xfrm>
                  <a:off x="5584549" y="3303618"/>
                  <a:ext cx="1467068" cy="400110"/>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chemeClr val="accent4">
                          <a:lumMod val="50000"/>
                        </a:schemeClr>
                      </a:solidFill>
                      <a:effectLst/>
                      <a:uLnTx/>
                      <a:uFillTx/>
                      <a:latin typeface="微軟正黑體" panose="020B0604030504040204" pitchFamily="34" charset="-120"/>
                      <a:ea typeface="微軟正黑體" panose="020B0604030504040204" pitchFamily="34" charset="-120"/>
                      <a:cs typeface="+mn-cs"/>
                    </a:rPr>
                    <a:t>總結性評估</a:t>
                  </a:r>
                  <a:endParaRPr kumimoji="0" lang="zh-TW" altLang="en-US" sz="2000" b="1" i="0" u="none" strike="noStrike" kern="1200" cap="none" spc="0" normalizeH="0" baseline="0" noProof="0" dirty="0">
                    <a:ln>
                      <a:noFill/>
                    </a:ln>
                    <a:solidFill>
                      <a:schemeClr val="accent4">
                        <a:lumMod val="50000"/>
                      </a:schemeClr>
                    </a:solidFill>
                    <a:effectLst/>
                    <a:uLnTx/>
                    <a:uFillTx/>
                    <a:latin typeface="Calibri" panose="020F0502020204030204"/>
                    <a:ea typeface="新細明體" panose="02020500000000000000" pitchFamily="18" charset="-120"/>
                    <a:cs typeface="+mn-cs"/>
                  </a:endParaRPr>
                </a:p>
              </p:txBody>
            </p:sp>
            <p:grpSp>
              <p:nvGrpSpPr>
                <p:cNvPr id="15" name="群組 14"/>
                <p:cNvGrpSpPr/>
                <p:nvPr/>
              </p:nvGrpSpPr>
              <p:grpSpPr>
                <a:xfrm>
                  <a:off x="6232805" y="3672948"/>
                  <a:ext cx="1197033" cy="612791"/>
                  <a:chOff x="4480560" y="2275315"/>
                  <a:chExt cx="1197033" cy="612791"/>
                </a:xfrm>
              </p:grpSpPr>
              <p:cxnSp>
                <p:nvCxnSpPr>
                  <p:cNvPr id="16" name="肘形接點 15"/>
                  <p:cNvCxnSpPr/>
                  <p:nvPr/>
                </p:nvCxnSpPr>
                <p:spPr>
                  <a:xfrm rot="5400000">
                    <a:off x="4480273" y="2275603"/>
                    <a:ext cx="612790" cy="61221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p:nvPr/>
                </p:nvCxnSpPr>
                <p:spPr>
                  <a:xfrm rot="16200000" flipH="1">
                    <a:off x="5077891" y="2284814"/>
                    <a:ext cx="609201" cy="59020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7060460" y="4282151"/>
                  <a:ext cx="1210588" cy="400110"/>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紙筆考試</a:t>
                  </a:r>
                  <a:endParaRPr kumimoji="0" lang="zh-TW" altLang="en-US" sz="2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4" name="群組 3"/>
                <p:cNvGrpSpPr/>
                <p:nvPr/>
              </p:nvGrpSpPr>
              <p:grpSpPr>
                <a:xfrm>
                  <a:off x="7035269" y="4788784"/>
                  <a:ext cx="4032418" cy="1257519"/>
                  <a:chOff x="7035269" y="4788784"/>
                  <a:chExt cx="4032418" cy="1257519"/>
                </a:xfrm>
              </p:grpSpPr>
              <p:sp>
                <p:nvSpPr>
                  <p:cNvPr id="65" name="右彎箭號 64"/>
                  <p:cNvSpPr/>
                  <p:nvPr/>
                </p:nvSpPr>
                <p:spPr>
                  <a:xfrm rot="10800000">
                    <a:off x="7035269" y="4788784"/>
                    <a:ext cx="887551" cy="1257519"/>
                  </a:xfrm>
                  <a:prstGeom prst="bentArrow">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p:cNvSpPr txBox="1"/>
                  <p:nvPr/>
                </p:nvSpPr>
                <p:spPr>
                  <a:xfrm>
                    <a:off x="8016243" y="5338417"/>
                    <a:ext cx="30514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chemeClr val="accent2">
                            <a:lumMod val="50000"/>
                          </a:schemeClr>
                        </a:solidFill>
                        <a:effectLst/>
                        <a:uLnTx/>
                        <a:uFillTx/>
                        <a:latin typeface="微軟正黑體" panose="020B0604030504040204" pitchFamily="34" charset="-120"/>
                        <a:ea typeface="微軟正黑體" panose="020B0604030504040204" pitchFamily="34" charset="-120"/>
                        <a:cs typeface="+mn-cs"/>
                      </a:rPr>
                      <a:t>循序漸進地把若干比例，</a:t>
                    </a:r>
                    <a:endParaRPr kumimoji="0" lang="en-US" altLang="zh-TW" sz="2000" b="1" i="0" u="none" strike="noStrike" kern="1200" cap="none" spc="0" normalizeH="0" baseline="0" noProof="0" dirty="0">
                      <a:ln>
                        <a:noFill/>
                      </a:ln>
                      <a:solidFill>
                        <a:schemeClr val="accent2">
                          <a:lumMod val="50000"/>
                        </a:scheme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chemeClr val="accent2">
                            <a:lumMod val="50000"/>
                          </a:schemeClr>
                        </a:solidFill>
                        <a:effectLst/>
                        <a:uLnTx/>
                        <a:uFillTx/>
                        <a:latin typeface="微軟正黑體" panose="020B0604030504040204" pitchFamily="34" charset="-120"/>
                        <a:ea typeface="微軟正黑體" panose="020B0604030504040204" pitchFamily="34" charset="-120"/>
                        <a:cs typeface="+mn-cs"/>
                      </a:rPr>
                      <a:t>以其他形式進行評估</a:t>
                    </a:r>
                  </a:p>
                </p:txBody>
              </p:sp>
            </p:grpSp>
            <p:grpSp>
              <p:nvGrpSpPr>
                <p:cNvPr id="74" name="群組 73"/>
                <p:cNvGrpSpPr/>
                <p:nvPr/>
              </p:nvGrpSpPr>
              <p:grpSpPr>
                <a:xfrm>
                  <a:off x="7612567" y="1236592"/>
                  <a:ext cx="3032289" cy="1706712"/>
                  <a:chOff x="7138747" y="1181073"/>
                  <a:chExt cx="3032289" cy="1706712"/>
                </a:xfrm>
              </p:grpSpPr>
              <p:grpSp>
                <p:nvGrpSpPr>
                  <p:cNvPr id="72" name="群組 71"/>
                  <p:cNvGrpSpPr/>
                  <p:nvPr/>
                </p:nvGrpSpPr>
                <p:grpSpPr>
                  <a:xfrm>
                    <a:off x="7329408" y="1181074"/>
                    <a:ext cx="2723823" cy="1706711"/>
                    <a:chOff x="7455004" y="1594122"/>
                    <a:chExt cx="2723823" cy="1706711"/>
                  </a:xfrm>
                </p:grpSpPr>
                <p:sp>
                  <p:nvSpPr>
                    <p:cNvPr id="67" name="矩形 66"/>
                    <p:cNvSpPr/>
                    <p:nvPr/>
                  </p:nvSpPr>
                  <p:spPr>
                    <a:xfrm>
                      <a:off x="7455004" y="1594122"/>
                      <a:ext cx="2723823" cy="369332"/>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蒐集學生學習成果的顯證</a:t>
                      </a:r>
                      <a:endParaRPr kumimoji="0" lang="zh-TW" altLang="en-US"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9" name="矩形 68"/>
                    <p:cNvSpPr/>
                    <p:nvPr/>
                  </p:nvSpPr>
                  <p:spPr>
                    <a:xfrm>
                      <a:off x="7880240" y="2138663"/>
                      <a:ext cx="1800493" cy="369332"/>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提供有效的回饋</a:t>
                      </a:r>
                      <a:endParaRPr kumimoji="0" lang="zh-TW" altLang="en-US"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0" name="向下箭號 69"/>
                    <p:cNvSpPr/>
                    <p:nvPr/>
                  </p:nvSpPr>
                  <p:spPr>
                    <a:xfrm>
                      <a:off x="8675097" y="2470493"/>
                      <a:ext cx="283638" cy="19961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1" name="矩形 70"/>
                    <p:cNvSpPr/>
                    <p:nvPr/>
                  </p:nvSpPr>
                  <p:spPr>
                    <a:xfrm>
                      <a:off x="7720793" y="2654502"/>
                      <a:ext cx="2262158" cy="646331"/>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學生</a:t>
                      </a:r>
                      <a:r>
                        <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改善學習</a:t>
                      </a:r>
                      <a:endPar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教師</a:t>
                      </a:r>
                      <a:r>
                        <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調整教學策略</a:t>
                      </a:r>
                      <a:endPar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sp>
                <p:nvSpPr>
                  <p:cNvPr id="73" name="矩形 72"/>
                  <p:cNvSpPr/>
                  <p:nvPr/>
                </p:nvSpPr>
                <p:spPr>
                  <a:xfrm>
                    <a:off x="7138747" y="1181073"/>
                    <a:ext cx="3032289" cy="1706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cxnSp>
              <p:nvCxnSpPr>
                <p:cNvPr id="76" name="弧形接點 75"/>
                <p:cNvCxnSpPr>
                  <a:stCxn id="6" idx="3"/>
                </p:cNvCxnSpPr>
                <p:nvPr/>
              </p:nvCxnSpPr>
              <p:spPr>
                <a:xfrm flipV="1">
                  <a:off x="6582779" y="2024445"/>
                  <a:ext cx="1019740" cy="468610"/>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7540251" y="3025830"/>
                  <a:ext cx="4193137" cy="1200329"/>
                </a:xfrm>
                <a:prstGeom prst="rect">
                  <a:avLst/>
                </a:prstGeom>
                <a:ln>
                  <a:solidFill>
                    <a:schemeClr val="tx1"/>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HK" altLang="zh-TW" b="1" i="0" u="none" strike="noStrike" kern="1200" cap="none" spc="0" normalizeH="0" baseline="0" noProof="0" dirty="0">
                      <a:ln>
                        <a:noFill/>
                      </a:ln>
                      <a:solidFill>
                        <a:schemeClr val="accent4">
                          <a:lumMod val="50000"/>
                        </a:scheme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了解學生經過一個學習時段後，就課程的學習目標所達致的水平</a:t>
                  </a:r>
                  <a:endParaRPr kumimoji="0" lang="en-US" altLang="zh-HK" b="1" i="0" u="none" strike="noStrike" kern="1200" cap="none" spc="0" normalizeH="0" baseline="0" noProof="0" dirty="0">
                    <a:ln>
                      <a:noFill/>
                    </a:ln>
                    <a:solidFill>
                      <a:schemeClr val="accent4">
                        <a:lumMod val="50000"/>
                      </a:scheme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b="1" i="0" u="none" strike="noStrike" kern="1200" cap="none" spc="0" normalizeH="0" baseline="0" noProof="0" dirty="0">
                      <a:ln>
                        <a:noFill/>
                      </a:ln>
                      <a:solidFill>
                        <a:schemeClr val="accent4">
                          <a:lumMod val="50000"/>
                        </a:schemeClr>
                      </a:solidFill>
                      <a:effectLst/>
                      <a:uLnTx/>
                      <a:uFillTx/>
                      <a:latin typeface="微軟正黑體" panose="020B0604030504040204" pitchFamily="34" charset="-120"/>
                      <a:ea typeface="微軟正黑體" panose="020B0604030504040204" pitchFamily="34" charset="-120"/>
                    </a:rPr>
                    <a:t>通常在特定時段以測驗或考試的形式進行</a:t>
                  </a:r>
                </a:p>
              </p:txBody>
            </p:sp>
            <p:grpSp>
              <p:nvGrpSpPr>
                <p:cNvPr id="3" name="群組 2"/>
                <p:cNvGrpSpPr/>
                <p:nvPr/>
              </p:nvGrpSpPr>
              <p:grpSpPr>
                <a:xfrm>
                  <a:off x="512712" y="2173374"/>
                  <a:ext cx="3365610" cy="1330299"/>
                  <a:chOff x="512712" y="2173374"/>
                  <a:chExt cx="3365610" cy="1330299"/>
                </a:xfrm>
              </p:grpSpPr>
              <p:sp>
                <p:nvSpPr>
                  <p:cNvPr id="78" name="矩形 77"/>
                  <p:cNvSpPr/>
                  <p:nvPr/>
                </p:nvSpPr>
                <p:spPr>
                  <a:xfrm>
                    <a:off x="512712" y="2173374"/>
                    <a:ext cx="3037778" cy="1200329"/>
                  </a:xfrm>
                  <a:prstGeom prst="rect">
                    <a:avLst/>
                  </a:prstGeom>
                  <a:ln>
                    <a:solidFill>
                      <a:schemeClr val="tx1"/>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HK" altLang="zh-TW" b="1" i="0" u="none" strike="noStrike" kern="1200" cap="none" spc="0" normalizeH="0" baseline="0" noProof="0" dirty="0">
                        <a:ln>
                          <a:noFill/>
                        </a:ln>
                        <a:solidFill>
                          <a:schemeClr val="accent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學習過程和成果同樣重要</a:t>
                    </a:r>
                    <a:endParaRPr kumimoji="0" lang="en-US" altLang="zh-HK" b="1" i="0" u="none" strike="noStrike" kern="1200" cap="none" spc="0" normalizeH="0" baseline="0" noProof="0" dirty="0">
                      <a:ln>
                        <a:noFill/>
                      </a:ln>
                      <a:solidFill>
                        <a:schemeClr val="accent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b="1" i="0" u="none" strike="noStrike" kern="1200" cap="none" spc="0" normalizeH="0" baseline="0" noProof="0" dirty="0">
                        <a:ln>
                          <a:noFill/>
                        </a:ln>
                        <a:solidFill>
                          <a:schemeClr val="accent2"/>
                        </a:solidFill>
                        <a:effectLst/>
                        <a:uLnTx/>
                        <a:uFillTx/>
                        <a:latin typeface="微軟正黑體" panose="020B0604030504040204" pitchFamily="34" charset="-120"/>
                        <a:ea typeface="微軟正黑體" panose="020B0604030504040204" pitchFamily="34" charset="-120"/>
                      </a:rPr>
                      <a:t>評估融入為課堂教學或家課的一部分，在日常教學過程中持續進行</a:t>
                    </a:r>
                  </a:p>
                </p:txBody>
              </p:sp>
              <p:cxnSp>
                <p:nvCxnSpPr>
                  <p:cNvPr id="86" name="弧形接點 85"/>
                  <p:cNvCxnSpPr>
                    <a:stCxn id="13" idx="1"/>
                  </p:cNvCxnSpPr>
                  <p:nvPr/>
                </p:nvCxnSpPr>
                <p:spPr>
                  <a:xfrm rot="10800000">
                    <a:off x="3550490" y="3303619"/>
                    <a:ext cx="327832" cy="200054"/>
                  </a:xfrm>
                  <a:prstGeom prst="curvedConnector3">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直線單箭頭接點 89"/>
                <p:cNvCxnSpPr/>
                <p:nvPr/>
              </p:nvCxnSpPr>
              <p:spPr>
                <a:xfrm>
                  <a:off x="4414546" y="3672945"/>
                  <a:ext cx="0" cy="617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42" name="矩形 41"/>
          <p:cNvSpPr/>
          <p:nvPr/>
        </p:nvSpPr>
        <p:spPr>
          <a:xfrm>
            <a:off x="518137" y="565303"/>
            <a:ext cx="6205545"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多元評估策略</a:t>
            </a:r>
          </a:p>
        </p:txBody>
      </p:sp>
      <p:sp>
        <p:nvSpPr>
          <p:cNvPr id="43" name="向下箭號 42"/>
          <p:cNvSpPr/>
          <p:nvPr/>
        </p:nvSpPr>
        <p:spPr>
          <a:xfrm>
            <a:off x="9185446" y="1825686"/>
            <a:ext cx="283638" cy="19961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19"/>
          <p:cNvSpPr/>
          <p:nvPr/>
        </p:nvSpPr>
        <p:spPr>
          <a:xfrm>
            <a:off x="2528597" y="4424682"/>
            <a:ext cx="4473164" cy="2235992"/>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P.100-101</a:t>
            </a:r>
            <a:endParaRPr lang="zh-TW" altLang="en-US" sz="2400" b="1" dirty="0"/>
          </a:p>
        </p:txBody>
      </p:sp>
    </p:spTree>
    <p:extLst>
      <p:ext uri="{BB962C8B-B14F-4D97-AF65-F5344CB8AC3E}">
        <p14:creationId xmlns:p14="http://schemas.microsoft.com/office/powerpoint/2010/main" val="366884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6205545"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多元評估策略</a:t>
            </a:r>
          </a:p>
        </p:txBody>
      </p:sp>
      <p:sp>
        <p:nvSpPr>
          <p:cNvPr id="2" name="矩形 1"/>
          <p:cNvSpPr/>
          <p:nvPr/>
        </p:nvSpPr>
        <p:spPr>
          <a:xfrm>
            <a:off x="518137" y="2137429"/>
            <a:ext cx="6340197" cy="584775"/>
          </a:xfrm>
          <a:prstGeom prst="rect">
            <a:avLst/>
          </a:prstGeom>
        </p:spPr>
        <p:txBody>
          <a:bodyPr wrap="none">
            <a:spAutoFit/>
          </a:bodyPr>
          <a:lstStyle/>
          <a:p>
            <a:r>
              <a:rPr lang="zh-TW" altLang="en-US" sz="3200" dirty="0">
                <a:latin typeface="微軟正黑體" panose="020B0604030504040204" pitchFamily="34" charset="-120"/>
                <a:ea typeface="微軟正黑體" panose="020B0604030504040204" pitchFamily="34" charset="-120"/>
              </a:rPr>
              <a:t>各級考試及「平時分」比重的建議</a:t>
            </a:r>
            <a:endParaRPr lang="zh-TW" altLang="en-US" sz="3200" dirty="0"/>
          </a:p>
        </p:txBody>
      </p:sp>
      <p:graphicFrame>
        <p:nvGraphicFramePr>
          <p:cNvPr id="25" name="表格 24"/>
          <p:cNvGraphicFramePr>
            <a:graphicFrameLocks noGrp="1"/>
          </p:cNvGraphicFramePr>
          <p:nvPr>
            <p:extLst>
              <p:ext uri="{D42A27DB-BD31-4B8C-83A1-F6EECF244321}">
                <p14:modId xmlns:p14="http://schemas.microsoft.com/office/powerpoint/2010/main" val="255919736"/>
              </p:ext>
            </p:extLst>
          </p:nvPr>
        </p:nvGraphicFramePr>
        <p:xfrm>
          <a:off x="518137" y="3087542"/>
          <a:ext cx="10515599" cy="2477236"/>
        </p:xfrm>
        <a:graphic>
          <a:graphicData uri="http://schemas.openxmlformats.org/drawingml/2006/table">
            <a:tbl>
              <a:tblPr firstRow="1" firstCol="1" bandRow="1">
                <a:tableStyleId>{0E3FDE45-AF77-4B5C-9715-49D594BDF05E}</a:tableStyleId>
              </a:tblPr>
              <a:tblGrid>
                <a:gridCol w="3487328">
                  <a:extLst>
                    <a:ext uri="{9D8B030D-6E8A-4147-A177-3AD203B41FA5}">
                      <a16:colId xmlns:a16="http://schemas.microsoft.com/office/drawing/2014/main" val="1885610295"/>
                    </a:ext>
                  </a:extLst>
                </a:gridCol>
                <a:gridCol w="3508043">
                  <a:extLst>
                    <a:ext uri="{9D8B030D-6E8A-4147-A177-3AD203B41FA5}">
                      <a16:colId xmlns:a16="http://schemas.microsoft.com/office/drawing/2014/main" val="3869381767"/>
                    </a:ext>
                  </a:extLst>
                </a:gridCol>
                <a:gridCol w="3520228">
                  <a:extLst>
                    <a:ext uri="{9D8B030D-6E8A-4147-A177-3AD203B41FA5}">
                      <a16:colId xmlns:a16="http://schemas.microsoft.com/office/drawing/2014/main" val="3594438664"/>
                    </a:ext>
                  </a:extLst>
                </a:gridCol>
              </a:tblGrid>
              <a:tr h="619309">
                <a:tc>
                  <a:txBody>
                    <a:bodyPr/>
                    <a:lstStyle/>
                    <a:p>
                      <a:pPr marL="304800" algn="ctr">
                        <a:lnSpc>
                          <a:spcPct val="115000"/>
                        </a:lnSpc>
                        <a:spcAft>
                          <a:spcPts val="0"/>
                        </a:spcAft>
                      </a:pPr>
                      <a:r>
                        <a:rPr lang="zh-HK" sz="2400" dirty="0">
                          <a:effectLst/>
                          <a:latin typeface="微軟正黑體" panose="020B0604030504040204" pitchFamily="34" charset="-120"/>
                          <a:ea typeface="微軟正黑體" panose="020B0604030504040204" pitchFamily="34" charset="-120"/>
                        </a:rPr>
                        <a:t>年級</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lnSpc>
                          <a:spcPct val="115000"/>
                        </a:lnSpc>
                        <a:spcAft>
                          <a:spcPts val="0"/>
                        </a:spcAft>
                      </a:pPr>
                      <a:r>
                        <a:rPr lang="zh-HK" sz="2400" dirty="0">
                          <a:effectLst/>
                          <a:latin typeface="微軟正黑體" panose="020B0604030504040204" pitchFamily="34" charset="-120"/>
                          <a:ea typeface="微軟正黑體" panose="020B0604030504040204" pitchFamily="34" charset="-120"/>
                        </a:rPr>
                        <a:t>考</a:t>
                      </a:r>
                      <a:r>
                        <a:rPr lang="zh-TW" sz="2400" dirty="0">
                          <a:effectLst/>
                          <a:latin typeface="微軟正黑體" panose="020B0604030504040204" pitchFamily="34" charset="-120"/>
                          <a:ea typeface="微軟正黑體" panose="020B0604030504040204" pitchFamily="34" charset="-120"/>
                        </a:rPr>
                        <a:t>試</a:t>
                      </a:r>
                      <a:r>
                        <a:rPr lang="zh-HK" sz="2400" dirty="0">
                          <a:effectLst/>
                          <a:latin typeface="微軟正黑體" panose="020B0604030504040204" pitchFamily="34" charset="-120"/>
                          <a:ea typeface="微軟正黑體" panose="020B0604030504040204" pitchFamily="34" charset="-120"/>
                        </a:rPr>
                        <a:t>比重</a:t>
                      </a:r>
                      <a:endParaRPr 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lnSpc>
                          <a:spcPct val="115000"/>
                        </a:lnSpc>
                        <a:spcAft>
                          <a:spcPts val="0"/>
                        </a:spcAft>
                      </a:pPr>
                      <a:r>
                        <a:rPr lang="zh-HK" sz="2400">
                          <a:effectLst/>
                          <a:latin typeface="微軟正黑體" panose="020B0604030504040204" pitchFamily="34" charset="-120"/>
                          <a:ea typeface="微軟正黑體" panose="020B0604030504040204" pitchFamily="34" charset="-120"/>
                        </a:rPr>
                        <a:t>平時分比重</a:t>
                      </a:r>
                      <a:endParaRPr lang="zh-TW" sz="24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588513981"/>
                  </a:ext>
                </a:extLst>
              </a:tr>
              <a:tr h="619309">
                <a:tc>
                  <a:txBody>
                    <a:bodyPr/>
                    <a:lstStyle/>
                    <a:p>
                      <a:pPr marL="304800" algn="ctr">
                        <a:lnSpc>
                          <a:spcPct val="115000"/>
                        </a:lnSpc>
                        <a:spcAft>
                          <a:spcPts val="0"/>
                        </a:spcAft>
                      </a:pPr>
                      <a:r>
                        <a:rPr lang="zh-HK" sz="2400" b="0" dirty="0">
                          <a:effectLst/>
                          <a:latin typeface="微軟正黑體" panose="020B0604030504040204" pitchFamily="34" charset="-120"/>
                          <a:ea typeface="微軟正黑體" panose="020B0604030504040204" pitchFamily="34" charset="-120"/>
                        </a:rPr>
                        <a:t>小一至小二</a:t>
                      </a:r>
                      <a:endParaRPr lang="zh-TW" sz="2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lnSpc>
                          <a:spcPct val="115000"/>
                        </a:lnSpc>
                        <a:spcAft>
                          <a:spcPts val="0"/>
                        </a:spcAft>
                      </a:pPr>
                      <a:r>
                        <a:rPr lang="en-US" sz="2400" b="0" dirty="0">
                          <a:effectLst/>
                          <a:latin typeface="微軟正黑體" panose="020B0604030504040204" pitchFamily="34" charset="-120"/>
                          <a:ea typeface="微軟正黑體" panose="020B0604030504040204" pitchFamily="34" charset="-120"/>
                        </a:rPr>
                        <a:t>0%</a:t>
                      </a:r>
                      <a:endParaRPr lang="zh-TW" sz="2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lnSpc>
                          <a:spcPct val="115000"/>
                        </a:lnSpc>
                        <a:spcAft>
                          <a:spcPts val="0"/>
                        </a:spcAft>
                      </a:pPr>
                      <a:r>
                        <a:rPr lang="en-US" sz="2400" b="0" dirty="0">
                          <a:effectLst/>
                          <a:latin typeface="微軟正黑體" panose="020B0604030504040204" pitchFamily="34" charset="-120"/>
                          <a:ea typeface="微軟正黑體" panose="020B0604030504040204" pitchFamily="34" charset="-120"/>
                        </a:rPr>
                        <a:t>100%</a:t>
                      </a:r>
                      <a:endParaRPr lang="zh-TW" sz="2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755883789"/>
                  </a:ext>
                </a:extLst>
              </a:tr>
              <a:tr h="619309">
                <a:tc>
                  <a:txBody>
                    <a:bodyPr/>
                    <a:lstStyle/>
                    <a:p>
                      <a:pPr marL="304800" algn="ctr">
                        <a:lnSpc>
                          <a:spcPct val="115000"/>
                        </a:lnSpc>
                        <a:spcAft>
                          <a:spcPts val="0"/>
                        </a:spcAft>
                      </a:pPr>
                      <a:r>
                        <a:rPr lang="zh-HK" sz="2400" b="0">
                          <a:effectLst/>
                          <a:latin typeface="微軟正黑體" panose="020B0604030504040204" pitchFamily="34" charset="-120"/>
                          <a:ea typeface="微軟正黑體" panose="020B0604030504040204" pitchFamily="34" charset="-120"/>
                        </a:rPr>
                        <a:t>小三至小四</a:t>
                      </a:r>
                      <a:endParaRPr lang="zh-TW" sz="2400" b="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lnSpc>
                          <a:spcPct val="115000"/>
                        </a:lnSpc>
                        <a:spcAft>
                          <a:spcPts val="0"/>
                        </a:spcAft>
                      </a:pPr>
                      <a:r>
                        <a:rPr lang="en-US" sz="2400" b="0" dirty="0">
                          <a:effectLst/>
                          <a:latin typeface="微軟正黑體" panose="020B0604030504040204" pitchFamily="34" charset="-120"/>
                          <a:ea typeface="微軟正黑體" panose="020B0604030504040204" pitchFamily="34" charset="-120"/>
                        </a:rPr>
                        <a:t>40% - 60%</a:t>
                      </a:r>
                      <a:endParaRPr lang="zh-TW" sz="2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lnSpc>
                          <a:spcPct val="115000"/>
                        </a:lnSpc>
                        <a:spcAft>
                          <a:spcPts val="0"/>
                        </a:spcAft>
                      </a:pPr>
                      <a:r>
                        <a:rPr lang="en-US" sz="2400" b="0" dirty="0">
                          <a:effectLst/>
                          <a:latin typeface="微軟正黑體" panose="020B0604030504040204" pitchFamily="34" charset="-120"/>
                          <a:ea typeface="微軟正黑體" panose="020B0604030504040204" pitchFamily="34" charset="-120"/>
                        </a:rPr>
                        <a:t>40% - 60%</a:t>
                      </a:r>
                      <a:endParaRPr lang="zh-TW" sz="2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781494512"/>
                  </a:ext>
                </a:extLst>
              </a:tr>
              <a:tr h="619309">
                <a:tc>
                  <a:txBody>
                    <a:bodyPr/>
                    <a:lstStyle/>
                    <a:p>
                      <a:pPr marL="304800" algn="ctr">
                        <a:lnSpc>
                          <a:spcPct val="115000"/>
                        </a:lnSpc>
                        <a:spcAft>
                          <a:spcPts val="0"/>
                        </a:spcAft>
                      </a:pPr>
                      <a:r>
                        <a:rPr lang="zh-HK" sz="2400" b="0">
                          <a:effectLst/>
                          <a:latin typeface="微軟正黑體" panose="020B0604030504040204" pitchFamily="34" charset="-120"/>
                          <a:ea typeface="微軟正黑體" panose="020B0604030504040204" pitchFamily="34" charset="-120"/>
                        </a:rPr>
                        <a:t>小五至小六</a:t>
                      </a:r>
                      <a:endParaRPr lang="zh-TW" sz="2400" b="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lnSpc>
                          <a:spcPct val="115000"/>
                        </a:lnSpc>
                        <a:spcAft>
                          <a:spcPts val="0"/>
                        </a:spcAft>
                      </a:pPr>
                      <a:r>
                        <a:rPr lang="en-US" sz="2400" b="0" dirty="0">
                          <a:effectLst/>
                          <a:latin typeface="微軟正黑體" panose="020B0604030504040204" pitchFamily="34" charset="-120"/>
                          <a:ea typeface="微軟正黑體" panose="020B0604030504040204" pitchFamily="34" charset="-120"/>
                        </a:rPr>
                        <a:t>80%</a:t>
                      </a:r>
                      <a:endParaRPr lang="zh-TW" sz="2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lnSpc>
                          <a:spcPct val="115000"/>
                        </a:lnSpc>
                        <a:spcAft>
                          <a:spcPts val="0"/>
                        </a:spcAft>
                      </a:pPr>
                      <a:r>
                        <a:rPr lang="en-US" sz="2400" b="0" dirty="0">
                          <a:effectLst/>
                          <a:latin typeface="微軟正黑體" panose="020B0604030504040204" pitchFamily="34" charset="-120"/>
                          <a:ea typeface="微軟正黑體" panose="020B0604030504040204" pitchFamily="34" charset="-120"/>
                        </a:rPr>
                        <a:t>20%</a:t>
                      </a:r>
                      <a:endParaRPr lang="zh-TW" sz="2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259411224"/>
                  </a:ext>
                </a:extLst>
              </a:tr>
            </a:tbl>
          </a:graphicData>
        </a:graphic>
      </p:graphicFrame>
      <p:sp>
        <p:nvSpPr>
          <p:cNvPr id="5"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P.112-114</a:t>
            </a:r>
            <a:endParaRPr lang="zh-TW" altLang="en-US" sz="2400" b="1" dirty="0"/>
          </a:p>
        </p:txBody>
      </p:sp>
    </p:spTree>
    <p:extLst>
      <p:ext uri="{BB962C8B-B14F-4D97-AF65-F5344CB8AC3E}">
        <p14:creationId xmlns:p14="http://schemas.microsoft.com/office/powerpoint/2010/main" val="277922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5320687"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進展性評估</a:t>
            </a:r>
          </a:p>
        </p:txBody>
      </p:sp>
      <p:pic>
        <p:nvPicPr>
          <p:cNvPr id="3" name="圖片 2"/>
          <p:cNvPicPr>
            <a:picLocks noChangeAspect="1"/>
          </p:cNvPicPr>
          <p:nvPr/>
        </p:nvPicPr>
        <p:blipFill>
          <a:blip r:embed="rId2"/>
          <a:stretch>
            <a:fillRect/>
          </a:stretch>
        </p:blipFill>
        <p:spPr>
          <a:xfrm>
            <a:off x="518137" y="1821316"/>
            <a:ext cx="8803145" cy="4369088"/>
          </a:xfrm>
          <a:prstGeom prst="rect">
            <a:avLst/>
          </a:prstGeom>
        </p:spPr>
      </p:pic>
      <p:sp>
        <p:nvSpPr>
          <p:cNvPr id="5"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P.102-109</a:t>
            </a:r>
            <a:endParaRPr lang="zh-TW" altLang="en-US" sz="2400" b="1" dirty="0"/>
          </a:p>
        </p:txBody>
      </p:sp>
    </p:spTree>
    <p:extLst>
      <p:ext uri="{BB962C8B-B14F-4D97-AF65-F5344CB8AC3E}">
        <p14:creationId xmlns:p14="http://schemas.microsoft.com/office/powerpoint/2010/main" val="178212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標題 1"/>
          <p:cNvSpPr>
            <a:spLocks noGrp="1"/>
          </p:cNvSpPr>
          <p:nvPr>
            <p:ph type="title"/>
          </p:nvPr>
        </p:nvSpPr>
        <p:spPr>
          <a:xfrm>
            <a:off x="831850" y="1153019"/>
            <a:ext cx="10506455" cy="2967208"/>
          </a:xfrm>
        </p:spPr>
        <p:txBody>
          <a:bodyPr vert="horz" lIns="91440" tIns="45720" rIns="91440" bIns="45720" rtlCol="0" anchor="b">
            <a:normAutofit/>
          </a:bodyPr>
          <a:lstStyle/>
          <a:p>
            <a:r>
              <a:rPr lang="zh-TW" altLang="en-US" b="1" dirty="0">
                <a:solidFill>
                  <a:srgbClr val="002060"/>
                </a:solidFill>
                <a:latin typeface="微軟正黑體"/>
                <a:ea typeface="微軟正黑體"/>
              </a:rPr>
              <a:t>科學</a:t>
            </a:r>
            <a:r>
              <a:rPr lang="en-US" altLang="zh-TW" b="1" dirty="0">
                <a:solidFill>
                  <a:srgbClr val="002060"/>
                </a:solidFill>
                <a:latin typeface="微軟正黑體"/>
                <a:ea typeface="微軟正黑體"/>
              </a:rPr>
              <a:t>﹙</a:t>
            </a:r>
            <a:r>
              <a:rPr lang="zh-TW" altLang="en-US" b="1" dirty="0">
                <a:solidFill>
                  <a:srgbClr val="002060"/>
                </a:solidFill>
                <a:latin typeface="微軟正黑體"/>
                <a:ea typeface="微軟正黑體"/>
              </a:rPr>
              <a:t>小一至小六</a:t>
            </a:r>
            <a:r>
              <a:rPr lang="en-US" altLang="zh-TW" b="1" dirty="0">
                <a:solidFill>
                  <a:srgbClr val="002060"/>
                </a:solidFill>
                <a:latin typeface="微軟正黑體"/>
                <a:ea typeface="微軟正黑體"/>
              </a:rPr>
              <a:t>﹚</a:t>
            </a:r>
            <a:r>
              <a:rPr lang="zh-TW" altLang="en-US" b="1" dirty="0">
                <a:solidFill>
                  <a:srgbClr val="002060"/>
                </a:solidFill>
                <a:latin typeface="微軟正黑體"/>
                <a:ea typeface="微軟正黑體"/>
              </a:rPr>
              <a:t>課程指引</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29CE3C20-EAAE-4782-7E32-5D6353BEE7B4}"/>
              </a:ext>
            </a:extLst>
          </p:cNvPr>
          <p:cNvSpPr>
            <a:spLocks noGrp="1"/>
          </p:cNvSpPr>
          <p:nvPr>
            <p:ph type="body" idx="1"/>
          </p:nvPr>
        </p:nvSpPr>
        <p:spPr/>
        <p:txBody>
          <a:bodyPr>
            <a:normAutofit/>
          </a:bodyPr>
          <a:lstStyle/>
          <a:p>
            <a:pPr algn="r"/>
            <a:r>
              <a:rPr lang="zh-TW" altLang="en-US" sz="2800" b="1" dirty="0">
                <a:solidFill>
                  <a:schemeClr val="tx1"/>
                </a:solidFill>
                <a:latin typeface="微軟正黑體" panose="020B0604030504040204" pitchFamily="34" charset="-120"/>
                <a:ea typeface="微軟正黑體" panose="020B0604030504040204" pitchFamily="34" charset="-120"/>
              </a:rPr>
              <a:t>發展科學（小一至小六）課程專責委員會召集人</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r"/>
            <a:r>
              <a:rPr lang="zh-TW" altLang="en-US" sz="2800" dirty="0">
                <a:solidFill>
                  <a:schemeClr val="tx1"/>
                </a:solidFill>
                <a:latin typeface="微軟正黑體" panose="020B0604030504040204" pitchFamily="34" charset="-120"/>
                <a:ea typeface="微軟正黑體" panose="020B0604030504040204" pitchFamily="34" charset="-120"/>
              </a:rPr>
              <a:t>鄭頌祺先生</a:t>
            </a:r>
          </a:p>
          <a:p>
            <a:endParaRPr lang="en-US" dirty="0"/>
          </a:p>
        </p:txBody>
      </p:sp>
      <p:pic>
        <p:nvPicPr>
          <p:cNvPr id="3" name="圖片 2"/>
          <p:cNvPicPr>
            <a:picLocks noChangeAspect="1"/>
          </p:cNvPicPr>
          <p:nvPr/>
        </p:nvPicPr>
        <p:blipFill>
          <a:blip r:embed="rId2"/>
          <a:stretch>
            <a:fillRect/>
          </a:stretch>
        </p:blipFill>
        <p:spPr>
          <a:xfrm>
            <a:off x="10432860" y="264075"/>
            <a:ext cx="1457325" cy="1428750"/>
          </a:xfrm>
          <a:prstGeom prst="rect">
            <a:avLst/>
          </a:prstGeom>
        </p:spPr>
      </p:pic>
    </p:spTree>
    <p:extLst>
      <p:ext uri="{BB962C8B-B14F-4D97-AF65-F5344CB8AC3E}">
        <p14:creationId xmlns:p14="http://schemas.microsoft.com/office/powerpoint/2010/main" val="380078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5436104"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平時分示例</a:t>
            </a:r>
          </a:p>
        </p:txBody>
      </p:sp>
      <p:pic>
        <p:nvPicPr>
          <p:cNvPr id="3" name="圖片 2"/>
          <p:cNvPicPr>
            <a:picLocks noChangeAspect="1"/>
          </p:cNvPicPr>
          <p:nvPr/>
        </p:nvPicPr>
        <p:blipFill>
          <a:blip r:embed="rId2"/>
          <a:stretch>
            <a:fillRect/>
          </a:stretch>
        </p:blipFill>
        <p:spPr>
          <a:xfrm>
            <a:off x="518137" y="2056526"/>
            <a:ext cx="6229466" cy="3979937"/>
          </a:xfrm>
          <a:prstGeom prst="rect">
            <a:avLst/>
          </a:prstGeom>
        </p:spPr>
      </p:pic>
      <p:pic>
        <p:nvPicPr>
          <p:cNvPr id="5" name="圖片 4"/>
          <p:cNvPicPr>
            <a:picLocks noChangeAspect="1"/>
          </p:cNvPicPr>
          <p:nvPr/>
        </p:nvPicPr>
        <p:blipFill>
          <a:blip r:embed="rId3"/>
          <a:stretch>
            <a:fillRect/>
          </a:stretch>
        </p:blipFill>
        <p:spPr>
          <a:xfrm>
            <a:off x="6777385" y="4607713"/>
            <a:ext cx="5086350" cy="1428750"/>
          </a:xfrm>
          <a:prstGeom prst="rect">
            <a:avLst/>
          </a:prstGeom>
        </p:spPr>
      </p:pic>
      <p:grpSp>
        <p:nvGrpSpPr>
          <p:cNvPr id="8" name="群組 7"/>
          <p:cNvGrpSpPr/>
          <p:nvPr/>
        </p:nvGrpSpPr>
        <p:grpSpPr>
          <a:xfrm>
            <a:off x="6867031" y="2603297"/>
            <a:ext cx="4996704" cy="646332"/>
            <a:chOff x="6891491" y="1953888"/>
            <a:chExt cx="4996704" cy="646332"/>
          </a:xfrm>
        </p:grpSpPr>
        <p:sp>
          <p:nvSpPr>
            <p:cNvPr id="6" name="矩形 5"/>
            <p:cNvSpPr/>
            <p:nvPr/>
          </p:nvSpPr>
          <p:spPr>
            <a:xfrm>
              <a:off x="6891491" y="1953889"/>
              <a:ext cx="2031325" cy="646331"/>
            </a:xfrm>
            <a:prstGeom prst="rect">
              <a:avLst/>
            </a:prstGeom>
          </p:spPr>
          <p:txBody>
            <a:bodyPr wrap="none">
              <a:spAutoFit/>
            </a:bodyPr>
            <a:lstStyle/>
            <a:p>
              <a:r>
                <a:rPr lang="zh-TW" altLang="en-US" sz="3600" b="1" dirty="0">
                  <a:solidFill>
                    <a:schemeClr val="accent2">
                      <a:lumMod val="60000"/>
                      <a:lumOff val="40000"/>
                    </a:schemeClr>
                  </a:solidFill>
                  <a:latin typeface="微軟正黑體" panose="020B0604030504040204" pitchFamily="34" charset="-120"/>
                  <a:ea typeface="微軟正黑體" panose="020B0604030504040204" pitchFamily="34" charset="-120"/>
                </a:rPr>
                <a:t>容易得分</a:t>
              </a:r>
              <a:endParaRPr lang="en-US" altLang="zh-TW" sz="36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7" name="向右箭號 6"/>
            <p:cNvSpPr/>
            <p:nvPr/>
          </p:nvSpPr>
          <p:spPr>
            <a:xfrm>
              <a:off x="8931841" y="2109103"/>
              <a:ext cx="348672" cy="335902"/>
            </a:xfrm>
            <a:prstGeom prst="right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9395205" y="1953888"/>
              <a:ext cx="2492990" cy="646331"/>
            </a:xfrm>
            <a:prstGeom prst="rect">
              <a:avLst/>
            </a:prstGeom>
          </p:spPr>
          <p:txBody>
            <a:bodyPr wrap="none">
              <a:spAutoFit/>
            </a:bodyPr>
            <a:lstStyle/>
            <a:p>
              <a:r>
                <a:rPr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建立自信心</a:t>
              </a:r>
              <a:endParaRPr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p:txBody>
        </p:sp>
      </p:grpSp>
      <p:grpSp>
        <p:nvGrpSpPr>
          <p:cNvPr id="11" name="群組 10"/>
          <p:cNvGrpSpPr/>
          <p:nvPr/>
        </p:nvGrpSpPr>
        <p:grpSpPr>
          <a:xfrm>
            <a:off x="6867031" y="2056526"/>
            <a:ext cx="4535039" cy="646332"/>
            <a:chOff x="6891491" y="1953888"/>
            <a:chExt cx="4535039" cy="646332"/>
          </a:xfrm>
        </p:grpSpPr>
        <p:sp>
          <p:nvSpPr>
            <p:cNvPr id="12" name="矩形 11"/>
            <p:cNvSpPr/>
            <p:nvPr/>
          </p:nvSpPr>
          <p:spPr>
            <a:xfrm>
              <a:off x="6891491" y="1953889"/>
              <a:ext cx="2031325" cy="646331"/>
            </a:xfrm>
            <a:prstGeom prst="rect">
              <a:avLst/>
            </a:prstGeom>
          </p:spPr>
          <p:txBody>
            <a:bodyPr wrap="none">
              <a:spAutoFit/>
            </a:bodyPr>
            <a:lstStyle/>
            <a:p>
              <a:r>
                <a:rPr lang="zh-TW" altLang="en-US" sz="3600" b="1" dirty="0">
                  <a:solidFill>
                    <a:schemeClr val="accent2">
                      <a:lumMod val="60000"/>
                      <a:lumOff val="40000"/>
                    </a:schemeClr>
                  </a:solidFill>
                  <a:latin typeface="微軟正黑體" panose="020B0604030504040204" pitchFamily="34" charset="-120"/>
                  <a:ea typeface="微軟正黑體" panose="020B0604030504040204" pitchFamily="34" charset="-120"/>
                </a:rPr>
                <a:t>重視過程</a:t>
              </a:r>
              <a:endParaRPr lang="en-US" altLang="zh-TW" sz="36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3" name="向右箭號 12"/>
            <p:cNvSpPr/>
            <p:nvPr/>
          </p:nvSpPr>
          <p:spPr>
            <a:xfrm>
              <a:off x="8931841" y="2109103"/>
              <a:ext cx="348672" cy="335902"/>
            </a:xfrm>
            <a:prstGeom prst="right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9395205" y="1953888"/>
              <a:ext cx="2031325" cy="646331"/>
            </a:xfrm>
            <a:prstGeom prst="rect">
              <a:avLst/>
            </a:prstGeom>
          </p:spPr>
          <p:txBody>
            <a:bodyPr wrap="none">
              <a:spAutoFit/>
            </a:bodyPr>
            <a:lstStyle/>
            <a:p>
              <a:r>
                <a:rPr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配合探究</a:t>
              </a:r>
              <a:endParaRPr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p:txBody>
        </p:sp>
      </p:grpSp>
      <p:grpSp>
        <p:nvGrpSpPr>
          <p:cNvPr id="15" name="群組 14"/>
          <p:cNvGrpSpPr/>
          <p:nvPr/>
        </p:nvGrpSpPr>
        <p:grpSpPr>
          <a:xfrm>
            <a:off x="6867031" y="3193754"/>
            <a:ext cx="4535039" cy="646332"/>
            <a:chOff x="6891491" y="1953888"/>
            <a:chExt cx="4535039" cy="646332"/>
          </a:xfrm>
        </p:grpSpPr>
        <p:sp>
          <p:nvSpPr>
            <p:cNvPr id="16" name="矩形 15"/>
            <p:cNvSpPr/>
            <p:nvPr/>
          </p:nvSpPr>
          <p:spPr>
            <a:xfrm>
              <a:off x="6891491" y="1953889"/>
              <a:ext cx="2031325" cy="646331"/>
            </a:xfrm>
            <a:prstGeom prst="rect">
              <a:avLst/>
            </a:prstGeom>
          </p:spPr>
          <p:txBody>
            <a:bodyPr wrap="none">
              <a:spAutoFit/>
            </a:bodyPr>
            <a:lstStyle/>
            <a:p>
              <a:r>
                <a:rPr lang="zh-TW" altLang="en-US" sz="3600" b="1" dirty="0">
                  <a:solidFill>
                    <a:schemeClr val="accent2">
                      <a:lumMod val="60000"/>
                      <a:lumOff val="40000"/>
                    </a:schemeClr>
                  </a:solidFill>
                  <a:latin typeface="微軟正黑體" panose="020B0604030504040204" pitchFamily="34" charset="-120"/>
                  <a:ea typeface="微軟正黑體" panose="020B0604030504040204" pitchFamily="34" charset="-120"/>
                </a:rPr>
                <a:t>設計精簡</a:t>
              </a:r>
              <a:endParaRPr lang="en-US" altLang="zh-TW" sz="36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7" name="向右箭號 16"/>
            <p:cNvSpPr/>
            <p:nvPr/>
          </p:nvSpPr>
          <p:spPr>
            <a:xfrm>
              <a:off x="8931841" y="2109103"/>
              <a:ext cx="348672" cy="335902"/>
            </a:xfrm>
            <a:prstGeom prst="right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9395205" y="1953888"/>
              <a:ext cx="2031325" cy="646331"/>
            </a:xfrm>
            <a:prstGeom prst="rect">
              <a:avLst/>
            </a:prstGeom>
          </p:spPr>
          <p:txBody>
            <a:bodyPr wrap="none">
              <a:spAutoFit/>
            </a:bodyPr>
            <a:lstStyle/>
            <a:p>
              <a:r>
                <a:rPr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便於批改</a:t>
              </a:r>
              <a:endParaRPr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p:txBody>
        </p:sp>
      </p:grpSp>
      <p:grpSp>
        <p:nvGrpSpPr>
          <p:cNvPr id="19" name="群組 18"/>
          <p:cNvGrpSpPr/>
          <p:nvPr/>
        </p:nvGrpSpPr>
        <p:grpSpPr>
          <a:xfrm>
            <a:off x="6867031" y="3762479"/>
            <a:ext cx="4535039" cy="646332"/>
            <a:chOff x="6891491" y="1953888"/>
            <a:chExt cx="4535039" cy="646332"/>
          </a:xfrm>
        </p:grpSpPr>
        <p:sp>
          <p:nvSpPr>
            <p:cNvPr id="20" name="矩形 19"/>
            <p:cNvSpPr/>
            <p:nvPr/>
          </p:nvSpPr>
          <p:spPr>
            <a:xfrm>
              <a:off x="6891491" y="1953889"/>
              <a:ext cx="2031325" cy="646331"/>
            </a:xfrm>
            <a:prstGeom prst="rect">
              <a:avLst/>
            </a:prstGeom>
          </p:spPr>
          <p:txBody>
            <a:bodyPr wrap="none">
              <a:spAutoFit/>
            </a:bodyPr>
            <a:lstStyle/>
            <a:p>
              <a:r>
                <a:rPr lang="zh-TW" altLang="en-US" sz="3600" b="1" dirty="0">
                  <a:solidFill>
                    <a:schemeClr val="accent2">
                      <a:lumMod val="60000"/>
                      <a:lumOff val="40000"/>
                    </a:schemeClr>
                  </a:solidFill>
                  <a:latin typeface="微軟正黑體" panose="020B0604030504040204" pitchFamily="34" charset="-120"/>
                  <a:ea typeface="微軟正黑體" panose="020B0604030504040204" pitchFamily="34" charset="-120"/>
                </a:rPr>
                <a:t>準則客觀</a:t>
              </a:r>
              <a:endParaRPr lang="en-US" altLang="zh-TW" sz="36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21" name="向右箭號 20"/>
            <p:cNvSpPr/>
            <p:nvPr/>
          </p:nvSpPr>
          <p:spPr>
            <a:xfrm>
              <a:off x="8931841" y="2109103"/>
              <a:ext cx="348672" cy="335902"/>
            </a:xfrm>
            <a:prstGeom prst="right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395205" y="1953888"/>
              <a:ext cx="2031325" cy="646331"/>
            </a:xfrm>
            <a:prstGeom prst="rect">
              <a:avLst/>
            </a:prstGeom>
          </p:spPr>
          <p:txBody>
            <a:bodyPr wrap="none">
              <a:spAutoFit/>
            </a:bodyPr>
            <a:lstStyle/>
            <a:p>
              <a:r>
                <a:rPr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確保公平</a:t>
              </a:r>
              <a:endParaRPr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p:txBody>
        </p:sp>
      </p:grpSp>
      <p:sp>
        <p:nvSpPr>
          <p:cNvPr id="23"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P.102-109</a:t>
            </a:r>
            <a:endParaRPr lang="zh-TW" altLang="en-US" sz="2400" b="1" dirty="0"/>
          </a:p>
        </p:txBody>
      </p:sp>
    </p:spTree>
    <p:extLst>
      <p:ext uri="{BB962C8B-B14F-4D97-AF65-F5344CB8AC3E}">
        <p14:creationId xmlns:p14="http://schemas.microsoft.com/office/powerpoint/2010/main" val="20491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7744428"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紙筆考試題目示例</a:t>
            </a:r>
          </a:p>
        </p:txBody>
      </p:sp>
      <p:pic>
        <p:nvPicPr>
          <p:cNvPr id="2" name="圖片 1"/>
          <p:cNvPicPr>
            <a:picLocks noChangeAspect="1"/>
          </p:cNvPicPr>
          <p:nvPr/>
        </p:nvPicPr>
        <p:blipFill>
          <a:blip r:embed="rId2"/>
          <a:stretch>
            <a:fillRect/>
          </a:stretch>
        </p:blipFill>
        <p:spPr>
          <a:xfrm>
            <a:off x="584835" y="1734162"/>
            <a:ext cx="4561931" cy="4675663"/>
          </a:xfrm>
          <a:prstGeom prst="rect">
            <a:avLst/>
          </a:prstGeom>
        </p:spPr>
      </p:pic>
      <p:pic>
        <p:nvPicPr>
          <p:cNvPr id="25" name="圖片 24"/>
          <p:cNvPicPr>
            <a:picLocks noChangeAspect="1"/>
          </p:cNvPicPr>
          <p:nvPr/>
        </p:nvPicPr>
        <p:blipFill>
          <a:blip r:embed="rId3"/>
          <a:stretch>
            <a:fillRect/>
          </a:stretch>
        </p:blipFill>
        <p:spPr>
          <a:xfrm>
            <a:off x="5620024" y="1734162"/>
            <a:ext cx="4604270" cy="3177472"/>
          </a:xfrm>
          <a:prstGeom prst="rect">
            <a:avLst/>
          </a:prstGeom>
        </p:spPr>
      </p:pic>
      <p:sp>
        <p:nvSpPr>
          <p:cNvPr id="26"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P.109-112</a:t>
            </a:r>
            <a:endParaRPr lang="zh-TW" altLang="en-US" sz="2400" b="1" dirty="0"/>
          </a:p>
        </p:txBody>
      </p:sp>
    </p:spTree>
    <p:extLst>
      <p:ext uri="{BB962C8B-B14F-4D97-AF65-F5344CB8AC3E}">
        <p14:creationId xmlns:p14="http://schemas.microsoft.com/office/powerpoint/2010/main" val="222338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7744428"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紙筆考試題目示例</a:t>
            </a:r>
          </a:p>
        </p:txBody>
      </p:sp>
      <p:pic>
        <p:nvPicPr>
          <p:cNvPr id="3" name="圖片 2"/>
          <p:cNvPicPr>
            <a:picLocks noChangeAspect="1"/>
          </p:cNvPicPr>
          <p:nvPr/>
        </p:nvPicPr>
        <p:blipFill>
          <a:blip r:embed="rId2"/>
          <a:stretch>
            <a:fillRect/>
          </a:stretch>
        </p:blipFill>
        <p:spPr>
          <a:xfrm>
            <a:off x="588781" y="2030730"/>
            <a:ext cx="5373778" cy="3359876"/>
          </a:xfrm>
          <a:prstGeom prst="rect">
            <a:avLst/>
          </a:prstGeom>
        </p:spPr>
      </p:pic>
      <p:sp>
        <p:nvSpPr>
          <p:cNvPr id="23" name="矩形 22"/>
          <p:cNvSpPr/>
          <p:nvPr/>
        </p:nvSpPr>
        <p:spPr>
          <a:xfrm>
            <a:off x="6637685" y="2098766"/>
            <a:ext cx="4195666" cy="1200329"/>
          </a:xfrm>
          <a:prstGeom prst="rect">
            <a:avLst/>
          </a:prstGeom>
        </p:spPr>
        <p:txBody>
          <a:bodyPr wrap="square">
            <a:spAutoFit/>
          </a:bodyPr>
          <a:lstStyle/>
          <a:p>
            <a:pPr algn="ctr"/>
            <a:r>
              <a:rPr lang="zh-TW" altLang="en-US" sz="3600" b="1" dirty="0">
                <a:solidFill>
                  <a:schemeClr val="accent2">
                    <a:lumMod val="60000"/>
                    <a:lumOff val="40000"/>
                  </a:schemeClr>
                </a:solidFill>
                <a:latin typeface="微軟正黑體" panose="020B0604030504040204" pitchFamily="34" charset="-120"/>
                <a:ea typeface="微軟正黑體" panose="020B0604030504040204" pitchFamily="34" charset="-120"/>
              </a:rPr>
              <a:t>重視對知識的記憶、強記硬背</a:t>
            </a:r>
            <a:endParaRPr lang="en-US" altLang="zh-TW" sz="36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nvGrpSpPr>
          <p:cNvPr id="33" name="群組 32"/>
          <p:cNvGrpSpPr/>
          <p:nvPr/>
        </p:nvGrpSpPr>
        <p:grpSpPr>
          <a:xfrm>
            <a:off x="6615254" y="3410222"/>
            <a:ext cx="4339650" cy="1980384"/>
            <a:chOff x="6615254" y="3410222"/>
            <a:chExt cx="4339650" cy="1980384"/>
          </a:xfrm>
        </p:grpSpPr>
        <p:sp>
          <p:nvSpPr>
            <p:cNvPr id="26" name="矩形 25"/>
            <p:cNvSpPr/>
            <p:nvPr/>
          </p:nvSpPr>
          <p:spPr>
            <a:xfrm>
              <a:off x="6615254" y="4190277"/>
              <a:ext cx="4339650" cy="1200329"/>
            </a:xfrm>
            <a:prstGeom prst="rect">
              <a:avLst/>
            </a:prstGeom>
          </p:spPr>
          <p:txBody>
            <a:bodyPr wrap="none">
              <a:spAutoFit/>
            </a:bodyPr>
            <a:lstStyle/>
            <a:p>
              <a:pPr algn="ctr"/>
              <a:r>
                <a:rPr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重視對概念的理解、</a:t>
              </a:r>
              <a:endParaRPr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a:p>
              <a:pPr algn="ctr"/>
              <a:r>
                <a:rPr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生活應用</a:t>
              </a:r>
              <a:endParaRPr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5" name="向下箭號 4"/>
            <p:cNvSpPr/>
            <p:nvPr/>
          </p:nvSpPr>
          <p:spPr>
            <a:xfrm>
              <a:off x="8456844" y="3410222"/>
              <a:ext cx="557348" cy="600892"/>
            </a:xfrm>
            <a:prstGeom prst="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 name="群組 31"/>
          <p:cNvGrpSpPr/>
          <p:nvPr/>
        </p:nvGrpSpPr>
        <p:grpSpPr>
          <a:xfrm>
            <a:off x="6687246" y="2219958"/>
            <a:ext cx="4195666" cy="957943"/>
            <a:chOff x="6637685" y="2185851"/>
            <a:chExt cx="4195666" cy="957943"/>
          </a:xfrm>
        </p:grpSpPr>
        <p:cxnSp>
          <p:nvCxnSpPr>
            <p:cNvPr id="28" name="直線接點 27"/>
            <p:cNvCxnSpPr/>
            <p:nvPr/>
          </p:nvCxnSpPr>
          <p:spPr>
            <a:xfrm flipV="1">
              <a:off x="6637685" y="2185851"/>
              <a:ext cx="4195666" cy="9579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637685" y="2219233"/>
              <a:ext cx="4195666" cy="9078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P.109-112</a:t>
            </a:r>
            <a:endParaRPr lang="zh-TW" altLang="en-US" sz="2400" b="1" dirty="0"/>
          </a:p>
        </p:txBody>
      </p:sp>
    </p:spTree>
    <p:extLst>
      <p:ext uri="{BB962C8B-B14F-4D97-AF65-F5344CB8AC3E}">
        <p14:creationId xmlns:p14="http://schemas.microsoft.com/office/powerpoint/2010/main" val="26210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標題 1"/>
          <p:cNvSpPr>
            <a:spLocks noGrp="1"/>
          </p:cNvSpPr>
          <p:nvPr>
            <p:ph type="title"/>
          </p:nvPr>
        </p:nvSpPr>
        <p:spPr>
          <a:xfrm>
            <a:off x="985381" y="1396686"/>
            <a:ext cx="3627553" cy="4064628"/>
          </a:xfrm>
        </p:spPr>
        <p:txBody>
          <a:bodyPr>
            <a:normAutofit/>
          </a:bodyPr>
          <a:lstStyle/>
          <a:p>
            <a:r>
              <a:rPr lang="zh-TW" altLang="en-US" dirty="0">
                <a:solidFill>
                  <a:srgbClr val="FFFFFF"/>
                </a:solidFill>
                <a:latin typeface="微軟正黑體" panose="020B0604030504040204" pitchFamily="34" charset="-120"/>
                <a:ea typeface="微軟正黑體" panose="020B0604030504040204" pitchFamily="34" charset="-120"/>
              </a:rPr>
              <a:t>傳統抄寫或操練式的家課有助學習科學嗎？</a:t>
            </a:r>
            <a:endParaRPr lang="en-US" dirty="0">
              <a:latin typeface="微軟正黑體" panose="020B0604030504040204" pitchFamily="34" charset="-120"/>
              <a:ea typeface="微軟正黑體" panose="020B0604030504040204" pitchFamily="34" charset="-120"/>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58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4666662"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課業例子</a:t>
            </a:r>
          </a:p>
        </p:txBody>
      </p:sp>
      <p:sp>
        <p:nvSpPr>
          <p:cNvPr id="2" name="矩形 1"/>
          <p:cNvSpPr/>
          <p:nvPr/>
        </p:nvSpPr>
        <p:spPr>
          <a:xfrm>
            <a:off x="462827" y="2158236"/>
            <a:ext cx="4999477" cy="1200329"/>
          </a:xfrm>
          <a:prstGeom prst="rect">
            <a:avLst/>
          </a:prstGeom>
        </p:spPr>
        <p:txBody>
          <a:bodyPr wrap="square">
            <a:spAutoFit/>
          </a:bodyPr>
          <a:lstStyle/>
          <a:p>
            <a:r>
              <a:rPr lang="zh-TW" altLang="en-US" sz="3600" dirty="0">
                <a:latin typeface="微軟正黑體" panose="020B0604030504040204" pitchFamily="34" charset="-120"/>
                <a:ea typeface="微軟正黑體" panose="020B0604030504040204" pitchFamily="34" charset="-120"/>
              </a:rPr>
              <a:t>在家中進行簡單的科學觀察、記錄或資料蒐集</a:t>
            </a:r>
            <a:endParaRPr lang="zh-TW" altLang="en-US" sz="3600" dirty="0"/>
          </a:p>
        </p:txBody>
      </p:sp>
      <p:grpSp>
        <p:nvGrpSpPr>
          <p:cNvPr id="24" name="Group 10"/>
          <p:cNvGrpSpPr/>
          <p:nvPr/>
        </p:nvGrpSpPr>
        <p:grpSpPr>
          <a:xfrm>
            <a:off x="518137" y="3706885"/>
            <a:ext cx="4492699" cy="1490757"/>
            <a:chOff x="1130027" y="4421400"/>
            <a:chExt cx="4540930" cy="1421130"/>
          </a:xfrm>
        </p:grpSpPr>
        <p:pic>
          <p:nvPicPr>
            <p:cNvPr id="25" name="Picture 7"/>
            <p:cNvPicPr/>
            <p:nvPr/>
          </p:nvPicPr>
          <p:blipFill>
            <a:blip r:embed="rId2" cstate="print">
              <a:extLst>
                <a:ext uri="{28A0092B-C50C-407E-A947-70E740481C1C}">
                  <a14:useLocalDpi xmlns:a14="http://schemas.microsoft.com/office/drawing/2010/main" val="0"/>
                </a:ext>
              </a:extLst>
            </a:blip>
            <a:stretch>
              <a:fillRect/>
            </a:stretch>
          </p:blipFill>
          <p:spPr>
            <a:xfrm>
              <a:off x="1130027" y="4421400"/>
              <a:ext cx="1390650" cy="1421130"/>
            </a:xfrm>
            <a:prstGeom prst="rect">
              <a:avLst/>
            </a:prstGeom>
          </p:spPr>
        </p:pic>
        <p:pic>
          <p:nvPicPr>
            <p:cNvPr id="26" name="Picture 8"/>
            <p:cNvPicPr/>
            <p:nvPr/>
          </p:nvPicPr>
          <p:blipFill>
            <a:blip r:embed="rId3" cstate="print">
              <a:extLst>
                <a:ext uri="{28A0092B-C50C-407E-A947-70E740481C1C}">
                  <a14:useLocalDpi xmlns:a14="http://schemas.microsoft.com/office/drawing/2010/main" val="0"/>
                </a:ext>
              </a:extLst>
            </a:blip>
            <a:stretch>
              <a:fillRect/>
            </a:stretch>
          </p:blipFill>
          <p:spPr>
            <a:xfrm>
              <a:off x="2679402" y="4421400"/>
              <a:ext cx="1406035" cy="1421130"/>
            </a:xfrm>
            <a:prstGeom prst="rect">
              <a:avLst/>
            </a:prstGeom>
          </p:spPr>
        </p:pic>
        <p:pic>
          <p:nvPicPr>
            <p:cNvPr id="27" name="Picture 9"/>
            <p:cNvPicPr/>
            <p:nvPr/>
          </p:nvPicPr>
          <p:blipFill>
            <a:blip r:embed="rId4" cstate="print">
              <a:extLst>
                <a:ext uri="{28A0092B-C50C-407E-A947-70E740481C1C}">
                  <a14:useLocalDpi xmlns:a14="http://schemas.microsoft.com/office/drawing/2010/main" val="0"/>
                </a:ext>
              </a:extLst>
            </a:blip>
            <a:stretch>
              <a:fillRect/>
            </a:stretch>
          </p:blipFill>
          <p:spPr>
            <a:xfrm>
              <a:off x="4267643" y="4421400"/>
              <a:ext cx="1403314" cy="1421130"/>
            </a:xfrm>
            <a:prstGeom prst="rect">
              <a:avLst/>
            </a:prstGeom>
          </p:spPr>
        </p:pic>
      </p:grpSp>
      <p:pic>
        <p:nvPicPr>
          <p:cNvPr id="28" name="Content Placeholder 3"/>
          <p:cNvPicPr>
            <a:picLocks noChangeAspect="1"/>
          </p:cNvPicPr>
          <p:nvPr/>
        </p:nvPicPr>
        <p:blipFill>
          <a:blip r:embed="rId5"/>
          <a:stretch>
            <a:fillRect/>
          </a:stretch>
        </p:blipFill>
        <p:spPr>
          <a:xfrm>
            <a:off x="6074145" y="579395"/>
            <a:ext cx="5476171" cy="5840801"/>
          </a:xfrm>
          <a:prstGeom prst="rect">
            <a:avLst/>
          </a:prstGeom>
        </p:spPr>
      </p:pic>
      <p:sp>
        <p:nvSpPr>
          <p:cNvPr id="29"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P.115-120</a:t>
            </a:r>
            <a:endParaRPr lang="zh-TW" altLang="en-US" sz="2400" b="1" dirty="0"/>
          </a:p>
        </p:txBody>
      </p:sp>
    </p:spTree>
    <p:extLst>
      <p:ext uri="{BB962C8B-B14F-4D97-AF65-F5344CB8AC3E}">
        <p14:creationId xmlns:p14="http://schemas.microsoft.com/office/powerpoint/2010/main" val="45478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6664004"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課業例子</a:t>
            </a:r>
            <a:r>
              <a:rPr lang="en-US" altLang="zh-TW" sz="6000" b="1" dirty="0">
                <a:solidFill>
                  <a:schemeClr val="accent4">
                    <a:lumMod val="50000"/>
                  </a:schemeClr>
                </a:solidFill>
                <a:latin typeface="微軟正黑體" panose="020B0604030504040204" pitchFamily="34" charset="-120"/>
                <a:ea typeface="微軟正黑體" panose="020B0604030504040204" pitchFamily="34" charset="-120"/>
              </a:rPr>
              <a:t>﹙2﹚</a:t>
            </a:r>
            <a:endParaRPr lang="zh-TW" altLang="en-US" sz="6000"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2827" y="2158236"/>
            <a:ext cx="4999477" cy="3416320"/>
          </a:xfrm>
          <a:prstGeom prst="rect">
            <a:avLst/>
          </a:prstGeom>
        </p:spPr>
        <p:txBody>
          <a:bodyPr wrap="square">
            <a:spAutoFit/>
          </a:bodyPr>
          <a:lstStyle/>
          <a:p>
            <a:r>
              <a:rPr lang="zh-TW" altLang="en-US" sz="3600" dirty="0">
                <a:latin typeface="微軟正黑體" panose="020B0604030504040204" pitchFamily="34" charset="-120"/>
                <a:ea typeface="微軟正黑體" panose="020B0604030504040204" pitchFamily="34" charset="-120"/>
              </a:rPr>
              <a:t>在完成一個課題或科學探究活動後，學生可以運用不同的方式撰寫筆記，例如概念圖、示意圖、漫畫、表列、點列等，總結課堂所學</a:t>
            </a:r>
            <a:endParaRPr lang="zh-TW" altLang="en-US" sz="3600" dirty="0"/>
          </a:p>
        </p:txBody>
      </p:sp>
      <p:pic>
        <p:nvPicPr>
          <p:cNvPr id="9" name="圖片 8" descr="C:\Program Files\CMMP\Email\Temp\Sci Journal_Drawing_Seasons_2.png"/>
          <p:cNvPicPr/>
          <p:nvPr/>
        </p:nvPicPr>
        <p:blipFill>
          <a:blip r:embed="rId2">
            <a:extLst>
              <a:ext uri="{28A0092B-C50C-407E-A947-70E740481C1C}">
                <a14:useLocalDpi xmlns:a14="http://schemas.microsoft.com/office/drawing/2010/main" val="0"/>
              </a:ext>
            </a:extLst>
          </a:blip>
          <a:srcRect/>
          <a:stretch>
            <a:fillRect/>
          </a:stretch>
        </p:blipFill>
        <p:spPr bwMode="auto">
          <a:xfrm>
            <a:off x="5706744" y="2158236"/>
            <a:ext cx="5719043" cy="4184227"/>
          </a:xfrm>
          <a:prstGeom prst="rect">
            <a:avLst/>
          </a:prstGeom>
          <a:noFill/>
          <a:ln>
            <a:solidFill>
              <a:schemeClr val="tx1"/>
            </a:solidFill>
          </a:ln>
        </p:spPr>
      </p:pic>
      <p:sp>
        <p:nvSpPr>
          <p:cNvPr id="10"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P.115-120</a:t>
            </a:r>
            <a:endParaRPr lang="zh-TW" altLang="en-US" sz="2400" b="1" dirty="0"/>
          </a:p>
        </p:txBody>
      </p:sp>
    </p:spTree>
    <p:extLst>
      <p:ext uri="{BB962C8B-B14F-4D97-AF65-F5344CB8AC3E}">
        <p14:creationId xmlns:p14="http://schemas.microsoft.com/office/powerpoint/2010/main" val="275261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6664004" cy="1015663"/>
          </a:xfrm>
          <a:prstGeom prst="rect">
            <a:avLst/>
          </a:prstGeom>
        </p:spPr>
        <p:txBody>
          <a:bodyPr wrap="none">
            <a:spAutoFit/>
          </a:bodyPr>
          <a:lstStyle/>
          <a:p>
            <a:r>
              <a:rPr lang="zh-TW" altLang="en-US" sz="3600" b="1" dirty="0">
                <a:solidFill>
                  <a:schemeClr val="accent4">
                    <a:lumMod val="50000"/>
                  </a:schemeClr>
                </a:solidFill>
                <a:latin typeface="微軟正黑體" panose="020B0604030504040204" pitchFamily="34" charset="-120"/>
                <a:ea typeface="微軟正黑體" panose="020B0604030504040204" pitchFamily="34" charset="-120"/>
              </a:rPr>
              <a:t>評估 </a:t>
            </a:r>
            <a:r>
              <a:rPr lang="en-US" altLang="zh-TW" sz="3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6000" b="1" dirty="0">
                <a:solidFill>
                  <a:schemeClr val="accent4">
                    <a:lumMod val="50000"/>
                  </a:schemeClr>
                </a:solidFill>
                <a:latin typeface="微軟正黑體" panose="020B0604030504040204" pitchFamily="34" charset="-120"/>
                <a:ea typeface="微軟正黑體" panose="020B0604030504040204" pitchFamily="34" charset="-120"/>
              </a:rPr>
              <a:t>課業例子</a:t>
            </a:r>
            <a:r>
              <a:rPr lang="en-US" altLang="zh-TW" sz="6000" b="1" dirty="0">
                <a:solidFill>
                  <a:schemeClr val="accent4">
                    <a:lumMod val="50000"/>
                  </a:schemeClr>
                </a:solidFill>
                <a:latin typeface="微軟正黑體" panose="020B0604030504040204" pitchFamily="34" charset="-120"/>
                <a:ea typeface="微軟正黑體" panose="020B0604030504040204" pitchFamily="34" charset="-120"/>
              </a:rPr>
              <a:t>﹙3﹚</a:t>
            </a:r>
            <a:endParaRPr lang="zh-TW" altLang="en-US" sz="6000"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2827" y="2158236"/>
            <a:ext cx="4999477" cy="2862322"/>
          </a:xfrm>
          <a:prstGeom prst="rect">
            <a:avLst/>
          </a:prstGeom>
        </p:spPr>
        <p:txBody>
          <a:bodyPr wrap="square">
            <a:spAutoFit/>
          </a:bodyPr>
          <a:lstStyle/>
          <a:p>
            <a:r>
              <a:rPr lang="zh-TW" altLang="en-US" sz="3600" dirty="0">
                <a:latin typeface="微軟正黑體" panose="020B0604030504040204" pitchFamily="34" charset="-120"/>
                <a:ea typeface="微軟正黑體" panose="020B0604030504040204" pitchFamily="34" charset="-120"/>
              </a:rPr>
              <a:t>安排學生運用網上模擬器進行虛擬科學實驗，作為相關課堂科學探究活動前的預習或活動後的鞏固練習。</a:t>
            </a:r>
          </a:p>
        </p:txBody>
      </p:sp>
      <p:pic>
        <p:nvPicPr>
          <p:cNvPr id="5" name="Picture 16"/>
          <p:cNvPicPr>
            <a:picLocks noChangeAspect="1"/>
          </p:cNvPicPr>
          <p:nvPr/>
        </p:nvPicPr>
        <p:blipFill>
          <a:blip r:embed="rId2"/>
          <a:stretch>
            <a:fillRect/>
          </a:stretch>
        </p:blipFill>
        <p:spPr>
          <a:xfrm>
            <a:off x="5833170" y="2158235"/>
            <a:ext cx="6058287" cy="416235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42" y="5160640"/>
            <a:ext cx="1159949" cy="1159949"/>
          </a:xfrm>
          <a:prstGeom prst="rect">
            <a:avLst/>
          </a:prstGeom>
        </p:spPr>
      </p:pic>
      <p:sp>
        <p:nvSpPr>
          <p:cNvPr id="7" name="TextBox 8"/>
          <p:cNvSpPr txBox="1"/>
          <p:nvPr/>
        </p:nvSpPr>
        <p:spPr>
          <a:xfrm>
            <a:off x="1983424" y="5120260"/>
            <a:ext cx="3664313" cy="1200329"/>
          </a:xfrm>
          <a:prstGeom prst="rect">
            <a:avLst/>
          </a:prstGeom>
          <a:noFill/>
        </p:spPr>
        <p:txBody>
          <a:bodyPr wrap="square" rtlCol="0">
            <a:spAutoFit/>
          </a:bodyPr>
          <a:lstStyle/>
          <a:p>
            <a:r>
              <a:rPr lang="en-US" altLang="zh-TW" sz="2400" b="1" dirty="0" err="1"/>
              <a:t>PhET</a:t>
            </a:r>
            <a:r>
              <a:rPr lang="en-US" altLang="zh-TW" sz="2400" b="1" dirty="0"/>
              <a:t> Interactive Simulations</a:t>
            </a:r>
          </a:p>
          <a:p>
            <a:r>
              <a:rPr lang="en-US" altLang="zh-TW" sz="2400" b="1" dirty="0"/>
              <a:t>Circuit Construction Kit: DC</a:t>
            </a:r>
            <a:endParaRPr lang="zh-TW" altLang="en-US" sz="2400" b="1" dirty="0"/>
          </a:p>
        </p:txBody>
      </p:sp>
      <p:sp>
        <p:nvSpPr>
          <p:cNvPr id="8"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P.115-120</a:t>
            </a:r>
            <a:endParaRPr lang="zh-TW" altLang="en-US" sz="2400" b="1" dirty="0"/>
          </a:p>
        </p:txBody>
      </p:sp>
    </p:spTree>
    <p:extLst>
      <p:ext uri="{BB962C8B-B14F-4D97-AF65-F5344CB8AC3E}">
        <p14:creationId xmlns:p14="http://schemas.microsoft.com/office/powerpoint/2010/main" val="428903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6051657" cy="1015663"/>
          </a:xfrm>
          <a:prstGeom prst="rect">
            <a:avLst/>
          </a:prstGeom>
        </p:spPr>
        <p:txBody>
          <a:bodyPr wrap="none">
            <a:spAutoFit/>
          </a:bodyPr>
          <a:lstStyle/>
          <a:p>
            <a:r>
              <a:rPr lang="zh-TW" altLang="en-US" sz="3600" b="1" dirty="0">
                <a:solidFill>
                  <a:srgbClr val="7030A0"/>
                </a:solidFill>
                <a:latin typeface="微軟正黑體" panose="020B0604030504040204" pitchFamily="34" charset="-120"/>
                <a:ea typeface="微軟正黑體" panose="020B0604030504040204" pitchFamily="34" charset="-120"/>
              </a:rPr>
              <a:t>學與教資源 </a:t>
            </a:r>
            <a:r>
              <a:rPr lang="en-US" altLang="zh-TW" sz="3600" b="1" dirty="0">
                <a:solidFill>
                  <a:srgbClr val="7030A0"/>
                </a:solidFill>
                <a:latin typeface="微軟正黑體" panose="020B0604030504040204" pitchFamily="34" charset="-120"/>
                <a:ea typeface="微軟正黑體" panose="020B0604030504040204" pitchFamily="34" charset="-120"/>
              </a:rPr>
              <a:t>– </a:t>
            </a:r>
            <a:r>
              <a:rPr lang="zh-TW" altLang="en-US" sz="6000" b="1" dirty="0">
                <a:solidFill>
                  <a:srgbClr val="7030A0"/>
                </a:solidFill>
                <a:latin typeface="微軟正黑體" panose="020B0604030504040204" pitchFamily="34" charset="-120"/>
                <a:ea typeface="微軟正黑體" panose="020B0604030504040204" pitchFamily="34" charset="-120"/>
              </a:rPr>
              <a:t>資源運用</a:t>
            </a:r>
          </a:p>
        </p:txBody>
      </p:sp>
      <p:sp>
        <p:nvSpPr>
          <p:cNvPr id="8"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P.126-131</a:t>
            </a:r>
            <a:endParaRPr lang="zh-TW" altLang="en-US" sz="2400" b="1" dirty="0"/>
          </a:p>
        </p:txBody>
      </p:sp>
      <p:grpSp>
        <p:nvGrpSpPr>
          <p:cNvPr id="5" name="群組 4"/>
          <p:cNvGrpSpPr/>
          <p:nvPr/>
        </p:nvGrpSpPr>
        <p:grpSpPr>
          <a:xfrm>
            <a:off x="1227852" y="3474479"/>
            <a:ext cx="3251204" cy="3251204"/>
            <a:chOff x="3240" y="378557"/>
            <a:chExt cx="3251204" cy="3251204"/>
          </a:xfrm>
        </p:grpSpPr>
        <p:sp>
          <p:nvSpPr>
            <p:cNvPr id="6" name="橢圓 5"/>
            <p:cNvSpPr/>
            <p:nvPr/>
          </p:nvSpPr>
          <p:spPr>
            <a:xfrm>
              <a:off x="3240" y="378557"/>
              <a:ext cx="3251204" cy="3251204"/>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7" name="橢圓 4"/>
            <p:cNvSpPr txBox="1"/>
            <p:nvPr/>
          </p:nvSpPr>
          <p:spPr>
            <a:xfrm>
              <a:off x="479368" y="854685"/>
              <a:ext cx="2298948" cy="22989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8925" tIns="45720" rIns="178925"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lang="zh-TW" altLang="en-US" sz="3600" dirty="0">
                  <a:solidFill>
                    <a:prstClr val="black"/>
                  </a:solidFill>
                  <a:latin typeface="微軟正黑體" panose="020B0604030504040204" pitchFamily="34" charset="-120"/>
                  <a:ea typeface="微軟正黑體" panose="020B0604030504040204" pitchFamily="34" charset="-120"/>
                </a:rPr>
                <a:t>課本</a:t>
              </a:r>
              <a:endPar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9" name="群組 8"/>
          <p:cNvGrpSpPr/>
          <p:nvPr/>
        </p:nvGrpSpPr>
        <p:grpSpPr>
          <a:xfrm>
            <a:off x="5565945" y="3474479"/>
            <a:ext cx="3251204" cy="3251204"/>
            <a:chOff x="2604203" y="378557"/>
            <a:chExt cx="3251204" cy="3251204"/>
          </a:xfrm>
        </p:grpSpPr>
        <p:sp>
          <p:nvSpPr>
            <p:cNvPr id="10" name="橢圓 9"/>
            <p:cNvSpPr/>
            <p:nvPr/>
          </p:nvSpPr>
          <p:spPr>
            <a:xfrm>
              <a:off x="2604203" y="378557"/>
              <a:ext cx="3251204" cy="3251204"/>
            </a:xfrm>
            <a:prstGeom prst="ellipse">
              <a:avLst/>
            </a:prstGeom>
          </p:spPr>
          <p:style>
            <a:lnRef idx="2">
              <a:schemeClr val="lt1">
                <a:hueOff val="0"/>
                <a:satOff val="0"/>
                <a:lumOff val="0"/>
                <a:alphaOff val="0"/>
              </a:schemeClr>
            </a:lnRef>
            <a:fillRef idx="1">
              <a:schemeClr val="accent4">
                <a:alpha val="50000"/>
                <a:hueOff val="3465231"/>
                <a:satOff val="-15989"/>
                <a:lumOff val="588"/>
                <a:alphaOff val="0"/>
              </a:schemeClr>
            </a:fillRef>
            <a:effectRef idx="0">
              <a:schemeClr val="accent4">
                <a:alpha val="50000"/>
                <a:hueOff val="3465231"/>
                <a:satOff val="-15989"/>
                <a:lumOff val="588"/>
                <a:alphaOff val="0"/>
              </a:schemeClr>
            </a:effectRef>
            <a:fontRef idx="minor">
              <a:schemeClr val="tx1"/>
            </a:fontRef>
          </p:style>
        </p:sp>
        <p:sp>
          <p:nvSpPr>
            <p:cNvPr id="11" name="橢圓 4"/>
            <p:cNvSpPr txBox="1"/>
            <p:nvPr/>
          </p:nvSpPr>
          <p:spPr>
            <a:xfrm>
              <a:off x="3080331" y="854685"/>
              <a:ext cx="2444702" cy="22989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8925" tIns="45720" rIns="178925" bIns="45720" numCol="1" spcCol="1270" anchor="ctr" anchorCtr="0">
              <a:noAutofit/>
            </a:bodyPr>
            <a:lstStyle/>
            <a:p>
              <a:pPr lvl="0" algn="ctr" defTabSz="1600200">
                <a:lnSpc>
                  <a:spcPct val="90000"/>
                </a:lnSpc>
                <a:spcBef>
                  <a:spcPct val="0"/>
                </a:spcBef>
                <a:spcAft>
                  <a:spcPct val="35000"/>
                </a:spcAft>
                <a:defRPr/>
              </a:pPr>
              <a:r>
                <a:rPr lang="zh-TW" altLang="en-US" sz="3200" dirty="0">
                  <a:solidFill>
                    <a:prstClr val="black"/>
                  </a:solidFill>
                  <a:latin typeface="微軟正黑體" panose="020B0604030504040204" pitchFamily="34" charset="-120"/>
                  <a:ea typeface="微軟正黑體" panose="020B0604030504040204" pitchFamily="34" charset="-120"/>
                </a:rPr>
                <a:t>教育局發展的資源</a:t>
              </a:r>
              <a:endParaRPr kumimoji="0" lang="zh-TW" altLang="en-US" sz="3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p:grpSp>
        <p:nvGrpSpPr>
          <p:cNvPr id="12" name="群組 11"/>
          <p:cNvGrpSpPr/>
          <p:nvPr/>
        </p:nvGrpSpPr>
        <p:grpSpPr>
          <a:xfrm>
            <a:off x="7759500" y="1580966"/>
            <a:ext cx="3251204" cy="3251204"/>
            <a:chOff x="7806130" y="378557"/>
            <a:chExt cx="3251204" cy="3251204"/>
          </a:xfrm>
        </p:grpSpPr>
        <p:sp>
          <p:nvSpPr>
            <p:cNvPr id="13" name="橢圓 12"/>
            <p:cNvSpPr/>
            <p:nvPr/>
          </p:nvSpPr>
          <p:spPr>
            <a:xfrm>
              <a:off x="7806130" y="378557"/>
              <a:ext cx="3251204" cy="3251204"/>
            </a:xfrm>
            <a:prstGeom prst="ellipse">
              <a:avLst/>
            </a:prstGeom>
          </p:spPr>
          <p:style>
            <a:lnRef idx="2">
              <a:schemeClr val="lt1">
                <a:hueOff val="0"/>
                <a:satOff val="0"/>
                <a:lumOff val="0"/>
                <a:alphaOff val="0"/>
              </a:schemeClr>
            </a:lnRef>
            <a:fillRef idx="1">
              <a:schemeClr val="accent4">
                <a:alpha val="50000"/>
                <a:hueOff val="10395692"/>
                <a:satOff val="-47968"/>
                <a:lumOff val="1765"/>
                <a:alphaOff val="0"/>
              </a:schemeClr>
            </a:fillRef>
            <a:effectRef idx="0">
              <a:schemeClr val="accent4">
                <a:alpha val="50000"/>
                <a:hueOff val="10395692"/>
                <a:satOff val="-47968"/>
                <a:lumOff val="1765"/>
                <a:alphaOff val="0"/>
              </a:schemeClr>
            </a:effectRef>
            <a:fontRef idx="minor">
              <a:schemeClr val="tx1"/>
            </a:fontRef>
          </p:style>
        </p:sp>
        <p:sp>
          <p:nvSpPr>
            <p:cNvPr id="14" name="橢圓 4"/>
            <p:cNvSpPr txBox="1"/>
            <p:nvPr/>
          </p:nvSpPr>
          <p:spPr>
            <a:xfrm>
              <a:off x="8282258" y="854685"/>
              <a:ext cx="2298948" cy="22989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8925" tIns="45720" rIns="178925" bIns="45720" numCol="1" spcCol="1270" anchor="ctr" anchorCtr="0">
              <a:noAutofit/>
            </a:bodyPr>
            <a:lstStyle/>
            <a:p>
              <a:pPr lvl="0" algn="ctr" defTabSz="1600200">
                <a:lnSpc>
                  <a:spcPct val="90000"/>
                </a:lnSpc>
                <a:spcBef>
                  <a:spcPct val="0"/>
                </a:spcBef>
                <a:spcAft>
                  <a:spcPct val="35000"/>
                </a:spcAft>
                <a:defRPr/>
              </a:pPr>
              <a:r>
                <a:rPr lang="zh-TW" altLang="en-US" sz="3600" dirty="0">
                  <a:solidFill>
                    <a:prstClr val="black"/>
                  </a:solidFill>
                  <a:latin typeface="微軟正黑體" panose="020B0604030504040204" pitchFamily="34" charset="-120"/>
                  <a:ea typeface="微軟正黑體" panose="020B0604030504040204" pitchFamily="34" charset="-120"/>
                </a:rPr>
                <a:t>社區資源</a:t>
              </a:r>
              <a:endPar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5" name="群組 14"/>
          <p:cNvGrpSpPr/>
          <p:nvPr/>
        </p:nvGrpSpPr>
        <p:grpSpPr>
          <a:xfrm>
            <a:off x="3421407" y="1580966"/>
            <a:ext cx="3251204" cy="3251204"/>
            <a:chOff x="5205167" y="378557"/>
            <a:chExt cx="3251204" cy="3251204"/>
          </a:xfrm>
        </p:grpSpPr>
        <p:sp>
          <p:nvSpPr>
            <p:cNvPr id="16" name="橢圓 15"/>
            <p:cNvSpPr/>
            <p:nvPr/>
          </p:nvSpPr>
          <p:spPr>
            <a:xfrm>
              <a:off x="5205167" y="378557"/>
              <a:ext cx="3251204" cy="3251204"/>
            </a:xfrm>
            <a:prstGeom prst="ellipse">
              <a:avLst/>
            </a:prstGeom>
          </p:spPr>
          <p:style>
            <a:lnRef idx="2">
              <a:schemeClr val="lt1">
                <a:hueOff val="0"/>
                <a:satOff val="0"/>
                <a:lumOff val="0"/>
                <a:alphaOff val="0"/>
              </a:schemeClr>
            </a:lnRef>
            <a:fillRef idx="1">
              <a:schemeClr val="accent4">
                <a:alpha val="50000"/>
                <a:hueOff val="6930461"/>
                <a:satOff val="-31979"/>
                <a:lumOff val="1177"/>
                <a:alphaOff val="0"/>
              </a:schemeClr>
            </a:fillRef>
            <a:effectRef idx="0">
              <a:schemeClr val="accent4">
                <a:alpha val="50000"/>
                <a:hueOff val="6930461"/>
                <a:satOff val="-31979"/>
                <a:lumOff val="1177"/>
                <a:alphaOff val="0"/>
              </a:schemeClr>
            </a:effectRef>
            <a:fontRef idx="minor">
              <a:schemeClr val="tx1"/>
            </a:fontRef>
          </p:style>
        </p:sp>
        <p:sp>
          <p:nvSpPr>
            <p:cNvPr id="17" name="橢圓 4"/>
            <p:cNvSpPr txBox="1"/>
            <p:nvPr/>
          </p:nvSpPr>
          <p:spPr>
            <a:xfrm>
              <a:off x="5681295" y="854685"/>
              <a:ext cx="2298948" cy="22989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8925" tIns="45720" rIns="178925" bIns="45720" numCol="1" spcCol="1270" anchor="ctr" anchorCtr="0">
              <a:noAutofit/>
            </a:bodyPr>
            <a:lstStyle/>
            <a:p>
              <a:pPr lvl="0" algn="ctr" defTabSz="1600200">
                <a:lnSpc>
                  <a:spcPct val="90000"/>
                </a:lnSpc>
                <a:spcBef>
                  <a:spcPct val="0"/>
                </a:spcBef>
                <a:spcAft>
                  <a:spcPct val="35000"/>
                </a:spcAft>
                <a:defRPr/>
              </a:pPr>
              <a:r>
                <a:rPr lang="zh-TW" altLang="en-US" sz="3600" dirty="0">
                  <a:solidFill>
                    <a:prstClr val="black"/>
                  </a:solidFill>
                  <a:latin typeface="微軟正黑體" panose="020B0604030504040204" pitchFamily="34" charset="-120"/>
                  <a:ea typeface="微軟正黑體" panose="020B0604030504040204" pitchFamily="34" charset="-120"/>
                </a:rPr>
                <a:t>資訊科技</a:t>
              </a:r>
              <a:endPar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spTree>
    <p:extLst>
      <p:ext uri="{BB962C8B-B14F-4D97-AF65-F5344CB8AC3E}">
        <p14:creationId xmlns:p14="http://schemas.microsoft.com/office/powerpoint/2010/main" val="82546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6051657" cy="1015663"/>
          </a:xfrm>
          <a:prstGeom prst="rect">
            <a:avLst/>
          </a:prstGeom>
        </p:spPr>
        <p:txBody>
          <a:bodyPr wrap="none">
            <a:spAutoFit/>
          </a:bodyPr>
          <a:lstStyle/>
          <a:p>
            <a:r>
              <a:rPr lang="zh-TW" altLang="en-US" sz="3600" b="1" dirty="0">
                <a:solidFill>
                  <a:srgbClr val="7030A0"/>
                </a:solidFill>
                <a:latin typeface="微軟正黑體" panose="020B0604030504040204" pitchFamily="34" charset="-120"/>
                <a:ea typeface="微軟正黑體" panose="020B0604030504040204" pitchFamily="34" charset="-120"/>
              </a:rPr>
              <a:t>學與教資源 </a:t>
            </a:r>
            <a:r>
              <a:rPr lang="en-US" altLang="zh-TW" sz="3600" b="1" dirty="0">
                <a:solidFill>
                  <a:srgbClr val="7030A0"/>
                </a:solidFill>
                <a:latin typeface="微軟正黑體" panose="020B0604030504040204" pitchFamily="34" charset="-120"/>
                <a:ea typeface="微軟正黑體" panose="020B0604030504040204" pitchFamily="34" charset="-120"/>
              </a:rPr>
              <a:t>– </a:t>
            </a:r>
            <a:r>
              <a:rPr lang="zh-TW" altLang="en-US" sz="6000" b="1" dirty="0">
                <a:solidFill>
                  <a:srgbClr val="7030A0"/>
                </a:solidFill>
                <a:latin typeface="微軟正黑體" panose="020B0604030504040204" pitchFamily="34" charset="-120"/>
                <a:ea typeface="微軟正黑體" panose="020B0604030504040204" pitchFamily="34" charset="-120"/>
              </a:rPr>
              <a:t>資訊科技</a:t>
            </a:r>
          </a:p>
        </p:txBody>
      </p:sp>
      <p:sp>
        <p:nvSpPr>
          <p:cNvPr id="8"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P.128-129</a:t>
            </a:r>
            <a:endParaRPr lang="zh-TW" altLang="en-US" sz="2400" b="1" dirty="0"/>
          </a:p>
        </p:txBody>
      </p:sp>
      <p:pic>
        <p:nvPicPr>
          <p:cNvPr id="3" name="圖片 2"/>
          <p:cNvPicPr>
            <a:picLocks noChangeAspect="1"/>
          </p:cNvPicPr>
          <p:nvPr/>
        </p:nvPicPr>
        <p:blipFill>
          <a:blip r:embed="rId2"/>
          <a:stretch>
            <a:fillRect/>
          </a:stretch>
        </p:blipFill>
        <p:spPr>
          <a:xfrm>
            <a:off x="518137" y="1914524"/>
            <a:ext cx="6821997" cy="4124325"/>
          </a:xfrm>
          <a:prstGeom prst="rect">
            <a:avLst/>
          </a:prstGeom>
        </p:spPr>
      </p:pic>
      <p:sp>
        <p:nvSpPr>
          <p:cNvPr id="9" name="矩形 8"/>
          <p:cNvSpPr/>
          <p:nvPr/>
        </p:nvSpPr>
        <p:spPr>
          <a:xfrm>
            <a:off x="7523748" y="1914524"/>
            <a:ext cx="4219074" cy="3970318"/>
          </a:xfrm>
          <a:prstGeom prst="rect">
            <a:avLst/>
          </a:prstGeom>
        </p:spPr>
        <p:txBody>
          <a:bodyPr wrap="square">
            <a:spAutoFit/>
          </a:bodyPr>
          <a:lstStyle/>
          <a:p>
            <a:r>
              <a:rPr lang="zh-TW" altLang="en-US" sz="2800" b="1" dirty="0">
                <a:solidFill>
                  <a:srgbClr val="7030A0"/>
                </a:solidFill>
                <a:latin typeface="微軟正黑體" panose="020B0604030504040204" pitchFamily="34" charset="-120"/>
                <a:ea typeface="微軟正黑體" panose="020B0604030504040204" pitchFamily="34" charset="-120"/>
              </a:rPr>
              <a:t>辨識</a:t>
            </a:r>
            <a:r>
              <a:rPr lang="zh-TW" altLang="en-US" sz="2800" dirty="0">
                <a:latin typeface="微軟正黑體" panose="020B0604030504040204" pitchFamily="34" charset="-120"/>
                <a:ea typeface="微軟正黑體" panose="020B0604030504040204" pitchFamily="34" charset="-120"/>
              </a:rPr>
              <a:t>資料的</a:t>
            </a:r>
            <a:r>
              <a:rPr lang="zh-TW" altLang="en-US" sz="2800" b="1" dirty="0">
                <a:solidFill>
                  <a:srgbClr val="7030A0"/>
                </a:solidFill>
                <a:latin typeface="微軟正黑體" panose="020B0604030504040204" pitchFamily="34" charset="-120"/>
                <a:ea typeface="微軟正黑體" panose="020B0604030504040204" pitchFamily="34" charset="-120"/>
              </a:rPr>
              <a:t>來源</a:t>
            </a:r>
            <a:r>
              <a:rPr lang="zh-TW" altLang="en-US" sz="2800" dirty="0">
                <a:latin typeface="微軟正黑體" panose="020B0604030504040204" pitchFamily="34" charset="-120"/>
                <a:ea typeface="微軟正黑體" panose="020B0604030504040204" pitchFamily="34" charset="-120"/>
              </a:rPr>
              <a:t>、鑑別資訊真確性</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建立保護</a:t>
            </a:r>
            <a:r>
              <a:rPr lang="zh-TW" altLang="en-US" sz="2800" b="1" dirty="0">
                <a:solidFill>
                  <a:srgbClr val="7030A0"/>
                </a:solidFill>
                <a:latin typeface="微軟正黑體" panose="020B0604030504040204" pitchFamily="34" charset="-120"/>
                <a:ea typeface="微軟正黑體" panose="020B0604030504040204" pitchFamily="34" charset="-120"/>
              </a:rPr>
              <a:t>知識產權</a:t>
            </a:r>
            <a:r>
              <a:rPr lang="zh-TW" altLang="en-US" sz="2800" dirty="0">
                <a:latin typeface="微軟正黑體" panose="020B0604030504040204" pitchFamily="34" charset="-120"/>
                <a:ea typeface="微軟正黑體" panose="020B0604030504040204" pitchFamily="34" charset="-120"/>
              </a:rPr>
              <a:t>的意識和習慣</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有效地、</a:t>
            </a:r>
            <a:r>
              <a:rPr lang="zh-TW" altLang="en-US" sz="2800" b="1" dirty="0">
                <a:solidFill>
                  <a:srgbClr val="7030A0"/>
                </a:solidFill>
                <a:latin typeface="微軟正黑體" panose="020B0604030504040204" pitchFamily="34" charset="-120"/>
                <a:ea typeface="微軟正黑體" panose="020B0604030504040204" pitchFamily="34" charset="-120"/>
              </a:rPr>
              <a:t>符合道德地及負責任地</a:t>
            </a:r>
            <a:r>
              <a:rPr lang="zh-TW" altLang="en-US" sz="2800" dirty="0">
                <a:latin typeface="微軟正黑體" panose="020B0604030504040204" pitchFamily="34" charset="-120"/>
                <a:ea typeface="微軟正黑體" panose="020B0604030504040204" pitchFamily="34" charset="-120"/>
              </a:rPr>
              <a:t>使用、提供和互通資訊</a:t>
            </a:r>
          </a:p>
        </p:txBody>
      </p:sp>
    </p:spTree>
    <p:extLst>
      <p:ext uri="{BB962C8B-B14F-4D97-AF65-F5344CB8AC3E}">
        <p14:creationId xmlns:p14="http://schemas.microsoft.com/office/powerpoint/2010/main" val="21789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137" y="565303"/>
            <a:ext cx="8359981" cy="1015663"/>
          </a:xfrm>
          <a:prstGeom prst="rect">
            <a:avLst/>
          </a:prstGeom>
        </p:spPr>
        <p:txBody>
          <a:bodyPr wrap="none">
            <a:spAutoFit/>
          </a:bodyPr>
          <a:lstStyle/>
          <a:p>
            <a:r>
              <a:rPr lang="zh-TW" altLang="en-US" sz="3600" b="1" dirty="0">
                <a:solidFill>
                  <a:srgbClr val="7030A0"/>
                </a:solidFill>
                <a:latin typeface="微軟正黑體" panose="020B0604030504040204" pitchFamily="34" charset="-120"/>
                <a:ea typeface="微軟正黑體" panose="020B0604030504040204" pitchFamily="34" charset="-120"/>
              </a:rPr>
              <a:t>學與教資源 </a:t>
            </a:r>
            <a:r>
              <a:rPr lang="en-US" altLang="zh-TW" sz="3600" b="1" dirty="0">
                <a:solidFill>
                  <a:srgbClr val="7030A0"/>
                </a:solidFill>
                <a:latin typeface="微軟正黑體" panose="020B0604030504040204" pitchFamily="34" charset="-120"/>
                <a:ea typeface="微軟正黑體" panose="020B0604030504040204" pitchFamily="34" charset="-120"/>
              </a:rPr>
              <a:t>– </a:t>
            </a:r>
            <a:r>
              <a:rPr lang="zh-TW" altLang="en-US" sz="6000" b="1" dirty="0">
                <a:solidFill>
                  <a:srgbClr val="7030A0"/>
                </a:solidFill>
                <a:latin typeface="微軟正黑體" panose="020B0604030504040204" pitchFamily="34" charset="-120"/>
                <a:ea typeface="微軟正黑體" panose="020B0604030504040204" pitchFamily="34" charset="-120"/>
              </a:rPr>
              <a:t>生成式人工智能</a:t>
            </a:r>
          </a:p>
        </p:txBody>
      </p:sp>
      <p:sp>
        <p:nvSpPr>
          <p:cNvPr id="8" name="TextBox 8"/>
          <p:cNvSpPr txBox="1"/>
          <p:nvPr/>
        </p:nvSpPr>
        <p:spPr>
          <a:xfrm>
            <a:off x="9867900" y="103638"/>
            <a:ext cx="2324101" cy="461665"/>
          </a:xfrm>
          <a:prstGeom prst="rect">
            <a:avLst/>
          </a:prstGeom>
          <a:noFill/>
        </p:spPr>
        <p:txBody>
          <a:bodyPr wrap="square" rtlCol="0">
            <a:spAutoFit/>
          </a:bodyPr>
          <a:lstStyle/>
          <a:p>
            <a:r>
              <a:rPr lang="en-US" altLang="zh-TW" sz="2400" b="1" dirty="0"/>
              <a:t>PSCG P.128-129</a:t>
            </a:r>
            <a:endParaRPr lang="zh-TW" altLang="en-US" sz="2400" b="1" dirty="0"/>
          </a:p>
        </p:txBody>
      </p:sp>
      <p:sp>
        <p:nvSpPr>
          <p:cNvPr id="5" name="矩形 4"/>
          <p:cNvSpPr/>
          <p:nvPr/>
        </p:nvSpPr>
        <p:spPr>
          <a:xfrm>
            <a:off x="2262717" y="1683216"/>
            <a:ext cx="7314421" cy="923330"/>
          </a:xfrm>
          <a:prstGeom prst="rect">
            <a:avLst/>
          </a:prstGeom>
        </p:spPr>
        <p:txBody>
          <a:bodyPr wrap="square">
            <a:spAutoFit/>
          </a:bodyPr>
          <a:lstStyle/>
          <a:p>
            <a:r>
              <a:rPr lang="zh-TW" altLang="en-US" sz="4000" dirty="0">
                <a:solidFill>
                  <a:srgbClr val="D969C9"/>
                </a:solidFill>
                <a:latin typeface="微軟正黑體" panose="020B0604030504040204" pitchFamily="34" charset="-120"/>
                <a:ea typeface="微軟正黑體" panose="020B0604030504040204" pitchFamily="34" charset="-120"/>
              </a:rPr>
              <a:t>教師須扮演</a:t>
            </a:r>
            <a:r>
              <a:rPr lang="zh-TW" altLang="en-US" sz="5400" b="1" dirty="0">
                <a:solidFill>
                  <a:srgbClr val="D969C9"/>
                </a:solidFill>
                <a:latin typeface="微軟正黑體" panose="020B0604030504040204" pitchFamily="34" charset="-120"/>
                <a:ea typeface="微軟正黑體" panose="020B0604030504040204" pitchFamily="34" charset="-120"/>
              </a:rPr>
              <a:t>引導</a:t>
            </a:r>
            <a:r>
              <a:rPr lang="zh-TW" altLang="en-US" sz="4000" dirty="0">
                <a:solidFill>
                  <a:srgbClr val="D969C9"/>
                </a:solidFill>
                <a:latin typeface="微軟正黑體" panose="020B0604030504040204" pitchFamily="34" charset="-120"/>
                <a:ea typeface="微軟正黑體" panose="020B0604030504040204" pitchFamily="34" charset="-120"/>
              </a:rPr>
              <a:t>與</a:t>
            </a:r>
            <a:r>
              <a:rPr lang="zh-TW" altLang="en-US" sz="5400" b="1" dirty="0">
                <a:solidFill>
                  <a:srgbClr val="D969C9"/>
                </a:solidFill>
                <a:latin typeface="微軟正黑體" panose="020B0604030504040204" pitchFamily="34" charset="-120"/>
                <a:ea typeface="微軟正黑體" panose="020B0604030504040204" pitchFamily="34" charset="-120"/>
              </a:rPr>
              <a:t>把關</a:t>
            </a:r>
            <a:r>
              <a:rPr lang="zh-TW" altLang="en-US" sz="4000" dirty="0">
                <a:solidFill>
                  <a:srgbClr val="D969C9"/>
                </a:solidFill>
                <a:latin typeface="微軟正黑體" panose="020B0604030504040204" pitchFamily="34" charset="-120"/>
                <a:ea typeface="微軟正黑體" panose="020B0604030504040204" pitchFamily="34" charset="-120"/>
              </a:rPr>
              <a:t>角色</a:t>
            </a:r>
            <a:endParaRPr lang="zh-TW" altLang="en-US" sz="4000" dirty="0">
              <a:solidFill>
                <a:srgbClr val="D969C9"/>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861891771"/>
              </p:ext>
            </p:extLst>
          </p:nvPr>
        </p:nvGraphicFramePr>
        <p:xfrm>
          <a:off x="518137" y="2801129"/>
          <a:ext cx="11308910" cy="3731216"/>
        </p:xfrm>
        <a:graphic>
          <a:graphicData uri="http://schemas.openxmlformats.org/drawingml/2006/table">
            <a:tbl>
              <a:tblPr firstRow="1" bandRow="1">
                <a:tableStyleId>{5A111915-BE36-4E01-A7E5-04B1672EAD32}</a:tableStyleId>
              </a:tblPr>
              <a:tblGrid>
                <a:gridCol w="5654455">
                  <a:extLst>
                    <a:ext uri="{9D8B030D-6E8A-4147-A177-3AD203B41FA5}">
                      <a16:colId xmlns:a16="http://schemas.microsoft.com/office/drawing/2014/main" val="694627286"/>
                    </a:ext>
                  </a:extLst>
                </a:gridCol>
                <a:gridCol w="5654455">
                  <a:extLst>
                    <a:ext uri="{9D8B030D-6E8A-4147-A177-3AD203B41FA5}">
                      <a16:colId xmlns:a16="http://schemas.microsoft.com/office/drawing/2014/main" val="1129165515"/>
                    </a:ext>
                  </a:extLst>
                </a:gridCol>
              </a:tblGrid>
              <a:tr h="591776">
                <a:tc>
                  <a:txBody>
                    <a:bodyPr/>
                    <a:lstStyle/>
                    <a:p>
                      <a:r>
                        <a:rPr lang="zh-TW" altLang="en-US" sz="2800" dirty="0">
                          <a:latin typeface="微軟正黑體" panose="020B0604030504040204" pitchFamily="34" charset="-120"/>
                          <a:ea typeface="微軟正黑體" panose="020B0604030504040204" pitchFamily="34" charset="-120"/>
                        </a:rPr>
                        <a:t>輔助教師教學</a:t>
                      </a:r>
                    </a:p>
                  </a:txBody>
                  <a:tcPr>
                    <a:solidFill>
                      <a:srgbClr val="A32992"/>
                    </a:solidFill>
                  </a:tcPr>
                </a:tc>
                <a:tc>
                  <a:txBody>
                    <a:bodyPr/>
                    <a:lstStyle/>
                    <a:p>
                      <a:r>
                        <a:rPr lang="zh-TW" altLang="en-US" sz="2800" dirty="0">
                          <a:latin typeface="微軟正黑體" panose="020B0604030504040204" pitchFamily="34" charset="-120"/>
                          <a:ea typeface="微軟正黑體" panose="020B0604030504040204" pitchFamily="34" charset="-120"/>
                        </a:rPr>
                        <a:t>輔助學生學習</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在教師指導下</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txBody>
                  <a:tcPr>
                    <a:solidFill>
                      <a:srgbClr val="A32992"/>
                    </a:solidFill>
                  </a:tcPr>
                </a:tc>
                <a:extLst>
                  <a:ext uri="{0D108BD9-81ED-4DB2-BD59-A6C34878D82A}">
                    <a16:rowId xmlns:a16="http://schemas.microsoft.com/office/drawing/2014/main" val="1788400459"/>
                  </a:ext>
                </a:extLst>
              </a:tr>
              <a:tr h="1529125">
                <a:tc>
                  <a:txBody>
                    <a:bodyPr/>
                    <a:lstStyle/>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規劃教學流程，例如設計教案、教學簡報、學與教資源、評估項目等</a:t>
                      </a:r>
                      <a:endParaRPr lang="en-US" altLang="zh-TW" sz="20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圖像生成工具亦可用來製作教學插圖、探究活動步驟圖、概念圖或模型示意圖，豐富課堂視覺元素</a:t>
                      </a:r>
                      <a:endParaRPr lang="en-US" altLang="zh-TW" sz="20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生成一些有助啟發學生思考的提問，或模擬學生的對答情境，協助教師改善提問技巧</a:t>
                      </a:r>
                      <a:endParaRPr lang="en-US" altLang="zh-TW" sz="20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分析學生對科學概念的誤解或學習難點，設計更具針對性的教學策略</a:t>
                      </a:r>
                      <a:endParaRPr lang="en-US" altLang="zh-TW" sz="2000" dirty="0">
                        <a:latin typeface="微軟正黑體" panose="020B0604030504040204" pitchFamily="34" charset="-120"/>
                        <a:ea typeface="微軟正黑體" panose="020B0604030504040204" pitchFamily="34" charset="-120"/>
                      </a:endParaRPr>
                    </a:p>
                  </a:txBody>
                  <a:tcPr/>
                </a:tc>
                <a:tc>
                  <a:txBody>
                    <a:bodyPr/>
                    <a:lstStyle/>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運用</a:t>
                      </a:r>
                      <a:r>
                        <a:rPr lang="en-US" altLang="zh-TW" sz="2000" dirty="0" err="1">
                          <a:latin typeface="微軟正黑體" panose="020B0604030504040204" pitchFamily="34" charset="-120"/>
                          <a:ea typeface="微軟正黑體" panose="020B0604030504040204" pitchFamily="34" charset="-120"/>
                        </a:rPr>
                        <a:t>GenAI</a:t>
                      </a:r>
                      <a:r>
                        <a:rPr lang="zh-TW" altLang="en-US" sz="2000" dirty="0">
                          <a:latin typeface="微軟正黑體" panose="020B0604030504040204" pitchFamily="34" charset="-120"/>
                          <a:ea typeface="微軟正黑體" panose="020B0604030504040204" pitchFamily="34" charset="-120"/>
                        </a:rPr>
                        <a:t>輔助學習，例如提出問題</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獲得提示或請求簡化資料，協助進行課前預習或鞏固所學</a:t>
                      </a:r>
                      <a:endParaRPr lang="en-US" altLang="zh-TW" sz="20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利用生成式人工智能工具評估自己對科學課題的理解，讓學習更具個性化，加強學習的擁有感</a:t>
                      </a:r>
                      <a:r>
                        <a:rPr lang="en-US" altLang="zh-TW" sz="2000" dirty="0">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運用</a:t>
                      </a:r>
                      <a:r>
                        <a:rPr lang="en-US" altLang="zh-TW" sz="2000" dirty="0" err="1">
                          <a:latin typeface="微軟正黑體" panose="020B0604030504040204" pitchFamily="34" charset="-120"/>
                          <a:ea typeface="微軟正黑體" panose="020B0604030504040204" pitchFamily="34" charset="-120"/>
                        </a:rPr>
                        <a:t>GenAI</a:t>
                      </a:r>
                      <a:r>
                        <a:rPr lang="zh-TW" altLang="en-US" sz="2000" dirty="0">
                          <a:latin typeface="微軟正黑體" panose="020B0604030504040204" pitchFamily="34" charset="-120"/>
                          <a:ea typeface="微軟正黑體" panose="020B0604030504040204" pitchFamily="34" charset="-120"/>
                        </a:rPr>
                        <a:t>整理觀察紀錄</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組織科學概念</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分析實驗數據等，培養科學表達與思考能力</a:t>
                      </a:r>
                      <a:endParaRPr lang="en-US" altLang="zh-TW" sz="20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利用圖像生成工具來視覺化所學內容，如展示動植物結構</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水循環等，理解相關科學概念</a:t>
                      </a:r>
                    </a:p>
                  </a:txBody>
                  <a:tcPr/>
                </a:tc>
                <a:extLst>
                  <a:ext uri="{0D108BD9-81ED-4DB2-BD59-A6C34878D82A}">
                    <a16:rowId xmlns:a16="http://schemas.microsoft.com/office/drawing/2014/main" val="1550761401"/>
                  </a:ext>
                </a:extLst>
              </a:tr>
            </a:tbl>
          </a:graphicData>
        </a:graphic>
      </p:graphicFrame>
    </p:spTree>
    <p:extLst>
      <p:ext uri="{BB962C8B-B14F-4D97-AF65-F5344CB8AC3E}">
        <p14:creationId xmlns:p14="http://schemas.microsoft.com/office/powerpoint/2010/main" val="52964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標題 1"/>
          <p:cNvSpPr>
            <a:spLocks noGrp="1"/>
          </p:cNvSpPr>
          <p:nvPr>
            <p:ph type="title"/>
          </p:nvPr>
        </p:nvSpPr>
        <p:spPr>
          <a:xfrm>
            <a:off x="985381" y="1396686"/>
            <a:ext cx="3627553" cy="4064628"/>
          </a:xfrm>
        </p:spPr>
        <p:txBody>
          <a:bodyPr>
            <a:normAutofit/>
          </a:bodyPr>
          <a:lstStyle/>
          <a:p>
            <a:r>
              <a:rPr lang="zh-TW" altLang="en-US" dirty="0">
                <a:solidFill>
                  <a:schemeClr val="bg1"/>
                </a:solidFill>
                <a:latin typeface="微軟正黑體" panose="020B0604030504040204" pitchFamily="34" charset="-120"/>
                <a:ea typeface="微軟正黑體" panose="020B0604030504040204" pitchFamily="34" charset="-120"/>
              </a:rPr>
              <a:t>在</a:t>
            </a:r>
            <a:r>
              <a:rPr lang="en-US" altLang="zh-TW" dirty="0">
                <a:solidFill>
                  <a:schemeClr val="bg1"/>
                </a:solidFill>
                <a:latin typeface="微軟正黑體" panose="020B0604030504040204" pitchFamily="34" charset="-120"/>
                <a:ea typeface="微軟正黑體" panose="020B0604030504040204" pitchFamily="34" charset="-120"/>
              </a:rPr>
              <a:t>21</a:t>
            </a:r>
            <a:r>
              <a:rPr lang="zh-TW" altLang="en-US" dirty="0">
                <a:solidFill>
                  <a:schemeClr val="bg1"/>
                </a:solidFill>
                <a:latin typeface="微軟正黑體" panose="020B0604030504040204" pitchFamily="34" charset="-120"/>
                <a:ea typeface="微軟正黑體" panose="020B0604030504040204" pitchFamily="34" charset="-120"/>
              </a:rPr>
              <a:t>世紀，</a:t>
            </a:r>
            <a:br>
              <a:rPr lang="en-US" altLang="zh-TW" dirty="0">
                <a:solidFill>
                  <a:schemeClr val="bg1"/>
                </a:solidFill>
                <a:latin typeface="微軟正黑體" panose="020B0604030504040204" pitchFamily="34" charset="-120"/>
                <a:ea typeface="微軟正黑體" panose="020B0604030504040204" pitchFamily="34" charset="-120"/>
              </a:rPr>
            </a:br>
            <a:r>
              <a:rPr lang="zh-TW" altLang="en-US" dirty="0">
                <a:solidFill>
                  <a:schemeClr val="bg1"/>
                </a:solidFill>
                <a:latin typeface="微軟正黑體" panose="020B0604030504040204" pitchFamily="34" charset="-120"/>
                <a:ea typeface="微軟正黑體" panose="020B0604030504040204" pitchFamily="34" charset="-120"/>
              </a:rPr>
              <a:t>我們需要怎樣的科學教育？</a:t>
            </a:r>
            <a:endParaRPr lang="en-US" dirty="0">
              <a:solidFill>
                <a:schemeClr val="bg1"/>
              </a:solidFill>
              <a:latin typeface="微軟正黑體" panose="020B0604030504040204" pitchFamily="34" charset="-120"/>
              <a:ea typeface="微軟正黑體" panose="020B0604030504040204" pitchFamily="34" charset="-120"/>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9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08AF-EB6D-A04C-F005-B5C26971AFAD}"/>
              </a:ext>
            </a:extLst>
          </p:cNvPr>
          <p:cNvSpPr>
            <a:spLocks noGrp="1"/>
          </p:cNvSpPr>
          <p:nvPr>
            <p:ph type="title"/>
          </p:nvPr>
        </p:nvSpPr>
        <p:spPr>
          <a:xfrm>
            <a:off x="1210491" y="5162707"/>
            <a:ext cx="9633185" cy="1193138"/>
          </a:xfrm>
        </p:spPr>
        <p:txBody>
          <a:bodyPr vert="horz" lIns="91440" tIns="45720" rIns="91440" bIns="45720" rtlCol="0" anchor="b">
            <a:noAutofit/>
          </a:bodyPr>
          <a:lstStyle/>
          <a:p>
            <a:pPr algn="ctr"/>
            <a:r>
              <a:rPr lang="zh-TW" altLang="en-US" sz="4800" dirty="0">
                <a:solidFill>
                  <a:schemeClr val="accent1"/>
                </a:solidFill>
                <a:latin typeface="微軟正黑體" panose="020B0604030504040204" pitchFamily="34" charset="-120"/>
                <a:ea typeface="微軟正黑體" panose="020B0604030504040204" pitchFamily="34" charset="-120"/>
              </a:rPr>
              <a:t>推動教學</a:t>
            </a:r>
            <a:r>
              <a:rPr lang="zh-TW" altLang="en-US" sz="6600" b="1" dirty="0">
                <a:solidFill>
                  <a:schemeClr val="accent1"/>
                </a:solidFill>
                <a:latin typeface="微軟正黑體" panose="020B0604030504040204" pitchFamily="34" charset="-120"/>
                <a:ea typeface="微軟正黑體" panose="020B0604030504040204" pitchFamily="34" charset="-120"/>
              </a:rPr>
              <a:t>範式轉移</a:t>
            </a:r>
            <a:br>
              <a:rPr lang="en-US" altLang="zh-TW" sz="6600" b="1" dirty="0">
                <a:solidFill>
                  <a:schemeClr val="accent1"/>
                </a:solidFill>
                <a:latin typeface="微軟正黑體" panose="020B0604030504040204" pitchFamily="34" charset="-120"/>
                <a:ea typeface="微軟正黑體" panose="020B0604030504040204" pitchFamily="34" charset="-120"/>
              </a:rPr>
            </a:br>
            <a:r>
              <a:rPr lang="zh-TW" altLang="en-US" sz="4800" dirty="0">
                <a:solidFill>
                  <a:schemeClr val="accent6">
                    <a:lumMod val="75000"/>
                  </a:schemeClr>
                </a:solidFill>
                <a:latin typeface="微軟正黑體" panose="020B0604030504040204" pitchFamily="34" charset="-120"/>
                <a:ea typeface="微軟正黑體" panose="020B0604030504040204" pitchFamily="34" charset="-120"/>
              </a:rPr>
              <a:t>開創科學</a:t>
            </a:r>
            <a:r>
              <a:rPr lang="zh-TW" altLang="en-US" sz="6600" b="1" dirty="0">
                <a:solidFill>
                  <a:schemeClr val="accent6">
                    <a:lumMod val="75000"/>
                  </a:schemeClr>
                </a:solidFill>
                <a:latin typeface="微軟正黑體" panose="020B0604030504040204" pitchFamily="34" charset="-120"/>
                <a:ea typeface="微軟正黑體" panose="020B0604030504040204" pitchFamily="34" charset="-120"/>
              </a:rPr>
              <a:t>無限可能</a:t>
            </a:r>
            <a:r>
              <a:rPr lang="ja-JP" dirty="0">
                <a:solidFill>
                  <a:srgbClr val="0070C0"/>
                </a:solidFill>
                <a:latin typeface="微軟正黑體" panose="020B0604030504040204" pitchFamily="34" charset="-120"/>
                <a:ea typeface="微軟正黑體" panose="020B0604030504040204" pitchFamily="34" charset="-120"/>
              </a:rPr>
              <a:t> </a:t>
            </a:r>
            <a:endParaRPr lang="en-US" dirty="0">
              <a:solidFill>
                <a:srgbClr val="0070C0"/>
              </a:solidFill>
              <a:latin typeface="微軟正黑體" panose="020B0604030504040204" pitchFamily="34" charset="-120"/>
              <a:ea typeface="微軟正黑體" panose="020B0604030504040204" pitchFamily="34" charset="-120"/>
            </a:endParaRPr>
          </a:p>
        </p:txBody>
      </p:sp>
      <p:pic>
        <p:nvPicPr>
          <p:cNvPr id="4" name="Picture 3" descr="Plants growing out of soil">
            <a:extLst>
              <a:ext uri="{FF2B5EF4-FFF2-40B4-BE49-F238E27FC236}">
                <a16:creationId xmlns:a16="http://schemas.microsoft.com/office/drawing/2014/main" id="{3EEF4A1B-5407-2050-5E67-00D4935E2E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307542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855885450"/>
              </p:ext>
            </p:extLst>
          </p:nvPr>
        </p:nvGraphicFramePr>
        <p:xfrm>
          <a:off x="630381" y="939339"/>
          <a:ext cx="10425545" cy="514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426769" y="4573673"/>
            <a:ext cx="274947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A02B93">
                    <a:lumMod val="75000"/>
                  </a:srgbClr>
                </a:solidFill>
                <a:effectLst/>
                <a:uLnTx/>
                <a:uFillTx/>
                <a:latin typeface="Aptos" panose="020B0004020202020204"/>
                <a:ea typeface="ＭＳ Ｐゴシック"/>
                <a:cs typeface="+mn-cs"/>
              </a:rPr>
              <a:t>小學科學教師培訓基地</a:t>
            </a:r>
            <a:endParaRPr kumimoji="0" lang="zh-TW" altLang="en-US" sz="2000" b="0" i="0" u="none" strike="noStrike" kern="1200" cap="none" spc="0" normalizeH="0" baseline="0" noProof="0" dirty="0">
              <a:ln>
                <a:noFill/>
              </a:ln>
              <a:solidFill>
                <a:srgbClr val="A02B93">
                  <a:lumMod val="75000"/>
                </a:srgbClr>
              </a:solidFill>
              <a:effectLst/>
              <a:uLnTx/>
              <a:uFillTx/>
              <a:latin typeface="Aptos" panose="020B0004020202020204"/>
              <a:ea typeface="新細明體" panose="02020500000000000000" pitchFamily="18" charset="-120"/>
              <a:cs typeface="+mn-cs"/>
            </a:endParaRPr>
          </a:p>
        </p:txBody>
      </p:sp>
      <p:sp>
        <p:nvSpPr>
          <p:cNvPr id="7" name="矩形 6"/>
          <p:cNvSpPr/>
          <p:nvPr/>
        </p:nvSpPr>
        <p:spPr>
          <a:xfrm>
            <a:off x="820676" y="5094576"/>
            <a:ext cx="303801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A02B93">
                    <a:lumMod val="75000"/>
                  </a:srgbClr>
                </a:solidFill>
                <a:effectLst/>
                <a:uLnTx/>
                <a:uFillTx/>
                <a:latin typeface="微軟正黑體" panose="020B0604030504040204" pitchFamily="34" charset="-120"/>
                <a:ea typeface="微軟正黑體" panose="020B0604030504040204" pitchFamily="34" charset="-120"/>
                <a:cs typeface="+mn-cs"/>
              </a:rPr>
              <a:t>小學科學課程領導專業培訓證書課程（</a:t>
            </a:r>
            <a:r>
              <a:rPr kumimoji="0" lang="en-US" altLang="zh-TW" sz="1800" b="0" i="0" u="none" strike="noStrike" kern="1200" cap="none" spc="0" normalizeH="0" baseline="0" noProof="0" dirty="0">
                <a:ln>
                  <a:noFill/>
                </a:ln>
                <a:solidFill>
                  <a:srgbClr val="A02B93">
                    <a:lumMod val="75000"/>
                  </a:srgbClr>
                </a:solidFill>
                <a:effectLst/>
                <a:uLnTx/>
                <a:uFillTx/>
                <a:latin typeface="微軟正黑體" panose="020B0604030504040204" pitchFamily="34" charset="-120"/>
                <a:ea typeface="微軟正黑體" panose="020B0604030504040204" pitchFamily="34" charset="-120"/>
                <a:cs typeface="+mn-cs"/>
              </a:rPr>
              <a:t>15</a:t>
            </a:r>
            <a:r>
              <a:rPr kumimoji="0" lang="zh-TW" altLang="en-US" sz="1800" b="0" i="0" u="none" strike="noStrike" kern="1200" cap="none" spc="0" normalizeH="0" baseline="0" noProof="0" dirty="0">
                <a:ln>
                  <a:noFill/>
                </a:ln>
                <a:solidFill>
                  <a:srgbClr val="A02B93">
                    <a:lumMod val="75000"/>
                  </a:srgbClr>
                </a:solidFill>
                <a:effectLst/>
                <a:uLnTx/>
                <a:uFillTx/>
                <a:latin typeface="微軟正黑體" panose="020B0604030504040204" pitchFamily="34" charset="-120"/>
                <a:ea typeface="微軟正黑體" panose="020B0604030504040204" pitchFamily="34" charset="-120"/>
                <a:cs typeface="+mn-cs"/>
              </a:rPr>
              <a:t>小時）</a:t>
            </a:r>
            <a:endParaRPr kumimoji="0" lang="zh-TW" altLang="en-US" sz="1800" b="0" i="0" u="none" strike="noStrike" kern="1200" cap="none" spc="0" normalizeH="0" baseline="0" noProof="0" dirty="0">
              <a:ln>
                <a:noFill/>
              </a:ln>
              <a:solidFill>
                <a:srgbClr val="A02B93">
                  <a:lumMod val="75000"/>
                </a:srgbClr>
              </a:solidFill>
              <a:effectLst/>
              <a:uLnTx/>
              <a:uFillTx/>
              <a:latin typeface="Aptos" panose="020B0004020202020204"/>
              <a:ea typeface="新細明體" panose="02020500000000000000" pitchFamily="18" charset="-120"/>
              <a:cs typeface="+mn-cs"/>
            </a:endParaRPr>
          </a:p>
        </p:txBody>
      </p:sp>
      <p:sp>
        <p:nvSpPr>
          <p:cNvPr id="8" name="矩形 7"/>
          <p:cNvSpPr/>
          <p:nvPr/>
        </p:nvSpPr>
        <p:spPr>
          <a:xfrm>
            <a:off x="1236193" y="5856719"/>
            <a:ext cx="279394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0" normalizeH="0" baseline="0" noProof="0" dirty="0">
                <a:ln>
                  <a:noFill/>
                </a:ln>
                <a:solidFill>
                  <a:srgbClr val="A02B93">
                    <a:lumMod val="75000"/>
                  </a:srgbClr>
                </a:solidFill>
                <a:effectLst/>
                <a:uLnTx/>
                <a:uFillTx/>
                <a:latin typeface="Microsoft JhengHei"/>
                <a:ea typeface="Microsoft JhengHei"/>
                <a:cs typeface="+mn-cs"/>
              </a:rPr>
              <a:t>小學科學教師專業培訓證書課程（</a:t>
            </a:r>
            <a:r>
              <a:rPr kumimoji="0" lang="en-US" altLang="zh-TW" sz="1800" b="0" i="0" u="none" strike="noStrike" kern="1200" cap="none" spc="0" normalizeH="0" baseline="0" noProof="0" dirty="0">
                <a:ln>
                  <a:noFill/>
                </a:ln>
                <a:solidFill>
                  <a:srgbClr val="A02B93">
                    <a:lumMod val="75000"/>
                  </a:srgbClr>
                </a:solidFill>
                <a:effectLst/>
                <a:uLnTx/>
                <a:uFillTx/>
                <a:latin typeface="Microsoft JhengHei"/>
                <a:ea typeface="+mj-lt"/>
                <a:cs typeface="+mn-cs"/>
              </a:rPr>
              <a:t>30</a:t>
            </a:r>
            <a:r>
              <a:rPr kumimoji="0" lang="zh-TW" altLang="zh-TW" sz="1800" b="0" i="0" u="none" strike="noStrike" kern="1200" cap="none" spc="0" normalizeH="0" baseline="0" noProof="0" dirty="0">
                <a:ln>
                  <a:noFill/>
                </a:ln>
                <a:solidFill>
                  <a:srgbClr val="A02B93">
                    <a:lumMod val="75000"/>
                  </a:srgbClr>
                </a:solidFill>
                <a:effectLst/>
                <a:uLnTx/>
                <a:uFillTx/>
                <a:latin typeface="Microsoft JhengHei"/>
                <a:ea typeface="Microsoft JhengHei"/>
                <a:cs typeface="+mn-cs"/>
              </a:rPr>
              <a:t>小時）</a:t>
            </a:r>
            <a:endParaRPr kumimoji="0" lang="zh-TW" altLang="en-US" sz="1800" b="0" i="0" u="none" strike="noStrike" kern="1200" cap="none" spc="0" normalizeH="0" baseline="0" noProof="0" dirty="0">
              <a:ln>
                <a:noFill/>
              </a:ln>
              <a:solidFill>
                <a:srgbClr val="A02B93">
                  <a:lumMod val="75000"/>
                </a:srgbClr>
              </a:solidFill>
              <a:effectLst/>
              <a:uLnTx/>
              <a:uFillTx/>
              <a:latin typeface="Aptos" panose="020B0004020202020204"/>
              <a:ea typeface="新細明體" panose="02020500000000000000" pitchFamily="18" charset="-120"/>
              <a:cs typeface="+mn-cs"/>
            </a:endParaRPr>
          </a:p>
        </p:txBody>
      </p:sp>
      <p:sp>
        <p:nvSpPr>
          <p:cNvPr id="9" name="矩形 8"/>
          <p:cNvSpPr/>
          <p:nvPr/>
        </p:nvSpPr>
        <p:spPr>
          <a:xfrm>
            <a:off x="1059656" y="1614290"/>
            <a:ext cx="314701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zh-TW" sz="2000" b="1" i="0" u="none" strike="noStrike" kern="0" cap="none" spc="10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科學探究活動學與教資源</a:t>
            </a:r>
            <a:endParaRPr kumimoji="0" lang="zh-TW" altLang="en-US" sz="20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p:txBody>
      </p:sp>
      <p:sp>
        <p:nvSpPr>
          <p:cNvPr id="10" name="矩形 9"/>
          <p:cNvSpPr/>
          <p:nvPr/>
        </p:nvSpPr>
        <p:spPr>
          <a:xfrm>
            <a:off x="362650" y="2140625"/>
            <a:ext cx="287771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zh-TW" sz="2000" b="0" i="0" u="none" strike="noStrike" kern="0" cap="none" spc="10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小學科學網上學習平台</a:t>
            </a:r>
            <a:endParaRPr kumimoji="0" lang="zh-TW" altLang="en-US" sz="20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p:txBody>
      </p:sp>
      <p:sp>
        <p:nvSpPr>
          <p:cNvPr id="11" name="矩形 10"/>
          <p:cNvSpPr/>
          <p:nvPr/>
        </p:nvSpPr>
        <p:spPr>
          <a:xfrm>
            <a:off x="-39223" y="2661528"/>
            <a:ext cx="314701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HK" altLang="zh-TW" sz="2000" b="0" i="0" u="none" strike="noStrike" kern="0" cap="none" spc="10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《小學科學科安全手冊》</a:t>
            </a:r>
            <a:endParaRPr kumimoji="0" lang="zh-TW" altLang="en-US" sz="20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p:txBody>
      </p:sp>
      <p:sp>
        <p:nvSpPr>
          <p:cNvPr id="12" name="矩形 11"/>
          <p:cNvSpPr/>
          <p:nvPr/>
        </p:nvSpPr>
        <p:spPr>
          <a:xfrm>
            <a:off x="8049394" y="2140625"/>
            <a:ext cx="4246209" cy="40011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4EA72E">
                    <a:lumMod val="50000"/>
                  </a:srgbClr>
                </a:solidFill>
                <a:effectLst/>
                <a:uLnTx/>
                <a:uFillTx/>
                <a:latin typeface="微軟正黑體" panose="020B0604030504040204" pitchFamily="34" charset="-120"/>
                <a:ea typeface="微軟正黑體" panose="020B0604030504040204" pitchFamily="34" charset="-120"/>
                <a:cs typeface="Calibri"/>
              </a:rPr>
              <a:t>小學科學教育領航計劃</a:t>
            </a:r>
            <a:endParaRPr kumimoji="0" lang="ja-JP" altLang="en-US" sz="2000" b="1" i="0" u="none" strike="noStrike" kern="1200" cap="none" spc="0" normalizeH="0" baseline="0" noProof="0" dirty="0">
              <a:ln>
                <a:noFill/>
              </a:ln>
              <a:solidFill>
                <a:srgbClr val="4EA72E">
                  <a:lumMod val="50000"/>
                </a:srgbClr>
              </a:solidFill>
              <a:effectLst/>
              <a:uLnTx/>
              <a:uFillTx/>
              <a:latin typeface="微軟正黑體" panose="020B0604030504040204" pitchFamily="34" charset="-120"/>
              <a:ea typeface="微軟正黑體" panose="020B0604030504040204" pitchFamily="34" charset="-120"/>
              <a:cs typeface="Calibri"/>
            </a:endParaRPr>
          </a:p>
        </p:txBody>
      </p:sp>
      <p:sp>
        <p:nvSpPr>
          <p:cNvPr id="13" name="矩形 12"/>
          <p:cNvSpPr/>
          <p:nvPr/>
        </p:nvSpPr>
        <p:spPr>
          <a:xfrm>
            <a:off x="8976059" y="2661528"/>
            <a:ext cx="274947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4EA72E">
                    <a:lumMod val="50000"/>
                  </a:srgbClr>
                </a:solidFill>
                <a:effectLst/>
                <a:uLnTx/>
                <a:uFillTx/>
                <a:latin typeface="微軟正黑體" panose="020B0604030504040204" pitchFamily="34" charset="-120"/>
                <a:ea typeface="微軟正黑體" panose="020B0604030504040204" pitchFamily="34" charset="-120"/>
                <a:cs typeface="Calibri"/>
              </a:rPr>
              <a:t>小學科學教師學習社群</a:t>
            </a:r>
            <a:endParaRPr kumimoji="0" lang="zh-TW" altLang="en-US" sz="2000" b="0" i="0" u="none" strike="noStrike" kern="1200" cap="none" spc="0" normalizeH="0" baseline="0" noProof="0" dirty="0">
              <a:ln>
                <a:noFill/>
              </a:ln>
              <a:solidFill>
                <a:prstClr val="black"/>
              </a:solidFill>
              <a:effectLst/>
              <a:uLnTx/>
              <a:uFillTx/>
              <a:latin typeface="Aptos" panose="020B0004020202020204"/>
              <a:ea typeface="新細明體" panose="02020500000000000000" pitchFamily="18" charset="-120"/>
              <a:cs typeface="+mn-cs"/>
            </a:endParaRPr>
          </a:p>
        </p:txBody>
      </p:sp>
      <p:sp>
        <p:nvSpPr>
          <p:cNvPr id="14" name="矩形 13"/>
          <p:cNvSpPr/>
          <p:nvPr/>
        </p:nvSpPr>
        <p:spPr>
          <a:xfrm>
            <a:off x="8384989" y="3182431"/>
            <a:ext cx="3575018" cy="70788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4EA72E">
                    <a:lumMod val="50000"/>
                  </a:srgbClr>
                </a:solidFill>
                <a:effectLst/>
                <a:uLnTx/>
                <a:uFillTx/>
                <a:latin typeface="微軟正黑體" panose="020B0604030504040204" pitchFamily="34" charset="-120"/>
                <a:ea typeface="微軟正黑體" panose="020B0604030504040204" pitchFamily="34" charset="-120"/>
                <a:cs typeface="Calibri"/>
              </a:rPr>
              <a:t>小學課程領導(科學教育)學習社群</a:t>
            </a:r>
          </a:p>
        </p:txBody>
      </p:sp>
      <p:sp>
        <p:nvSpPr>
          <p:cNvPr id="15" name="矩形 14"/>
          <p:cNvSpPr/>
          <p:nvPr/>
        </p:nvSpPr>
        <p:spPr>
          <a:xfrm>
            <a:off x="8041477" y="5328135"/>
            <a:ext cx="403561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0070C0"/>
                </a:solidFill>
                <a:effectLst/>
                <a:uLnTx/>
                <a:uFillTx/>
                <a:latin typeface="微軟正黑體"/>
                <a:ea typeface="微軟正黑體"/>
                <a:cs typeface="+mn-cs"/>
              </a:rPr>
              <a:t>向每所公帑資助小學發放</a:t>
            </a:r>
            <a:r>
              <a:rPr kumimoji="0" lang="en-US" altLang="zh-TW" sz="2000" b="1" i="0" u="none" strike="noStrike" kern="1200" cap="none" spc="0" normalizeH="0" baseline="0" noProof="0" dirty="0">
                <a:ln>
                  <a:noFill/>
                </a:ln>
                <a:solidFill>
                  <a:srgbClr val="0070C0"/>
                </a:solidFill>
                <a:effectLst/>
                <a:uLnTx/>
                <a:uFillTx/>
                <a:latin typeface="微軟正黑體"/>
                <a:ea typeface="微軟正黑體"/>
                <a:cs typeface="+mn-cs"/>
              </a:rPr>
              <a:t>35</a:t>
            </a:r>
            <a:r>
              <a:rPr kumimoji="0" lang="zh-TW" altLang="en-US" sz="2000" b="1" i="0" u="none" strike="noStrike" kern="1200" cap="none" spc="0" normalizeH="0" baseline="0" noProof="0" dirty="0">
                <a:ln>
                  <a:noFill/>
                </a:ln>
                <a:solidFill>
                  <a:srgbClr val="0070C0"/>
                </a:solidFill>
                <a:effectLst/>
                <a:uLnTx/>
                <a:uFillTx/>
                <a:latin typeface="微軟正黑體"/>
                <a:ea typeface="微軟正黑體"/>
                <a:cs typeface="+mn-cs"/>
              </a:rPr>
              <a:t>萬元的一筆過「開設小學科學科津貼」</a:t>
            </a:r>
            <a:endParaRPr kumimoji="0" lang="zh-TW" altLang="en-US" sz="2000" b="0" i="0" u="none" strike="noStrike" kern="1200" cap="none" spc="0" normalizeH="0" baseline="0" noProof="0" dirty="0">
              <a:ln>
                <a:noFill/>
              </a:ln>
              <a:solidFill>
                <a:srgbClr val="0070C0"/>
              </a:solidFill>
              <a:effectLst/>
              <a:uLnTx/>
              <a:uFillTx/>
              <a:latin typeface="Aptos" panose="020B0004020202020204"/>
              <a:ea typeface="新細明體" panose="02020500000000000000" pitchFamily="18" charset="-120"/>
              <a:cs typeface="+mn-cs"/>
            </a:endParaRPr>
          </a:p>
        </p:txBody>
      </p:sp>
      <p:sp>
        <p:nvSpPr>
          <p:cNvPr id="16" name="矩形 15"/>
          <p:cNvSpPr/>
          <p:nvPr/>
        </p:nvSpPr>
        <p:spPr>
          <a:xfrm>
            <a:off x="3029711" y="185918"/>
            <a:ext cx="650696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2024</a:t>
            </a:r>
            <a:r>
              <a:rPr kumimoji="0" lang="zh-TW" altLang="en-US"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0" lang="zh-TW" altLang="en-US"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月公布</a:t>
            </a:r>
            <a:r>
              <a:rPr kumimoji="0" lang="en-US" altLang="zh-TW"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科學</a:t>
            </a:r>
            <a:r>
              <a:rPr kumimoji="0" lang="en-US" altLang="zh-TW"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小一至小六</a:t>
            </a:r>
            <a:r>
              <a:rPr kumimoji="0" lang="en-US" altLang="zh-TW"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課程框架</a:t>
            </a:r>
            <a:r>
              <a:rPr kumimoji="0" lang="en-US" altLang="zh-TW" sz="2000" b="1" i="0" u="none" strike="noStrike" kern="0" cap="none" spc="10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lvl="0"/>
            <a:r>
              <a:rPr lang="en-US" altLang="zh-TW"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2025</a:t>
            </a:r>
            <a:r>
              <a:rPr lang="zh-TW" altLang="en-US"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月公布</a:t>
            </a:r>
            <a:r>
              <a:rPr lang="en-US" altLang="zh-TW"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科學</a:t>
            </a:r>
            <a:r>
              <a:rPr lang="en-US" altLang="zh-TW"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小一至小六</a:t>
            </a:r>
            <a:r>
              <a:rPr lang="en-US" altLang="zh-TW"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課程指引</a:t>
            </a:r>
            <a:r>
              <a:rPr lang="en-US" altLang="zh-TW" sz="2000" b="1" kern="0" spc="100" dirty="0">
                <a:solidFill>
                  <a:srgbClr val="E97132"/>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2000" b="1" i="0" u="none" strike="noStrike" kern="1200" cap="none" spc="0" normalizeH="0" baseline="0" noProof="0" dirty="0">
              <a:ln>
                <a:noFill/>
              </a:ln>
              <a:solidFill>
                <a:srgbClr val="E97132"/>
              </a:solidFill>
              <a:effectLst/>
              <a:uLnTx/>
              <a:uFillTx/>
              <a:latin typeface="微軟正黑體" panose="020B0604030504040204" pitchFamily="34" charset="-120"/>
              <a:ea typeface="微軟正黑體" panose="020B0604030504040204" pitchFamily="34" charset="-120"/>
              <a:cs typeface="+mn-cs"/>
            </a:endParaRPr>
          </a:p>
        </p:txBody>
      </p:sp>
      <p:sp>
        <p:nvSpPr>
          <p:cNvPr id="17" name="矩形 16"/>
          <p:cNvSpPr/>
          <p:nvPr/>
        </p:nvSpPr>
        <p:spPr>
          <a:xfrm>
            <a:off x="283575" y="3182431"/>
            <a:ext cx="274613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0" spc="1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審批教科書並公布適用書目表</a:t>
            </a:r>
            <a:endParaRPr kumimoji="0" lang="zh-TW" altLang="en-US" sz="20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3507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01D95F1-08F5-9B67-9B3E-B36F3E05F104}"/>
              </a:ext>
            </a:extLst>
          </p:cNvPr>
          <p:cNvPicPr>
            <a:picLocks noChangeAspect="1"/>
          </p:cNvPicPr>
          <p:nvPr/>
        </p:nvPicPr>
        <p:blipFill rotWithShape="1">
          <a:blip r:embed="rId3" cstate="screen">
            <a:alphaModFix amt="59000"/>
            <a:extLst>
              <a:ext uri="{28A0092B-C50C-407E-A947-70E740481C1C}">
                <a14:useLocalDpi xmlns:a14="http://schemas.microsoft.com/office/drawing/2010/main"/>
              </a:ext>
            </a:extLst>
          </a:blip>
          <a:srcRect l="532" t="322" r="4388" b="862"/>
          <a:stretch/>
        </p:blipFill>
        <p:spPr>
          <a:xfrm>
            <a:off x="0" y="0"/>
            <a:ext cx="12228353" cy="6858000"/>
          </a:xfrm>
          <a:prstGeom prst="rect">
            <a:avLst/>
          </a:prstGeom>
          <a:noFill/>
          <a:effectLst>
            <a:outerShdw blurRad="50800" dist="50800" dir="5400000" sx="106000" sy="106000" algn="ctr" rotWithShape="0">
              <a:srgbClr val="000000">
                <a:alpha val="0"/>
              </a:srgbClr>
            </a:outerShdw>
          </a:effectLst>
        </p:spPr>
      </p:pic>
      <p:sp>
        <p:nvSpPr>
          <p:cNvPr id="2" name="標題 1"/>
          <p:cNvSpPr>
            <a:spLocks noGrp="1"/>
          </p:cNvSpPr>
          <p:nvPr>
            <p:ph type="title"/>
          </p:nvPr>
        </p:nvSpPr>
        <p:spPr>
          <a:xfrm>
            <a:off x="2965588" y="3108051"/>
            <a:ext cx="5861889" cy="1026520"/>
          </a:xfrm>
        </p:spPr>
        <p:txBody>
          <a:bodyPr>
            <a:normAutofit fontScale="90000"/>
          </a:bodyPr>
          <a:lstStyle/>
          <a:p>
            <a:pPr algn="ctr"/>
            <a:r>
              <a:rPr lang="zh-TW" altLang="en-US" sz="4800" b="1" dirty="0">
                <a:solidFill>
                  <a:schemeClr val="accent1">
                    <a:lumMod val="50000"/>
                  </a:schemeClr>
                </a:solidFill>
                <a:latin typeface="微軟正黑體" panose="020B0604030504040204" pitchFamily="34" charset="-120"/>
                <a:ea typeface="微軟正黑體" panose="020B0604030504040204" pitchFamily="34" charset="-120"/>
              </a:rPr>
              <a:t>論壇</a:t>
            </a:r>
            <a:r>
              <a:rPr lang="en-US" altLang="zh-TW" sz="4800" dirty="0"/>
              <a:t>︰</a:t>
            </a:r>
            <a:br>
              <a:rPr lang="en-US" altLang="zh-TW" sz="4800" b="1" dirty="0">
                <a:solidFill>
                  <a:schemeClr val="accent1">
                    <a:lumMod val="50000"/>
                  </a:schemeClr>
                </a:solidFill>
                <a:latin typeface="微軟正黑體" panose="020B0604030504040204" pitchFamily="34" charset="-120"/>
                <a:ea typeface="微軟正黑體" panose="020B0604030504040204" pitchFamily="34" charset="-120"/>
              </a:rPr>
            </a:br>
            <a:r>
              <a:rPr lang="zh-TW" altLang="en-US" sz="4400" b="1" dirty="0">
                <a:solidFill>
                  <a:schemeClr val="accent1">
                    <a:lumMod val="50000"/>
                  </a:schemeClr>
                </a:solidFill>
                <a:latin typeface="微軟正黑體" panose="020B0604030504040204" pitchFamily="34" charset="-120"/>
                <a:ea typeface="微軟正黑體" panose="020B0604030504040204" pitchFamily="34" charset="-120"/>
              </a:rPr>
              <a:t>未來小學科學教育的發展</a:t>
            </a:r>
          </a:p>
        </p:txBody>
      </p:sp>
      <p:sp>
        <p:nvSpPr>
          <p:cNvPr id="3" name="文字版面配置區 2"/>
          <p:cNvSpPr>
            <a:spLocks noGrp="1"/>
          </p:cNvSpPr>
          <p:nvPr>
            <p:ph type="body" idx="1"/>
          </p:nvPr>
        </p:nvSpPr>
        <p:spPr>
          <a:xfrm>
            <a:off x="2708030" y="4776714"/>
            <a:ext cx="6268915" cy="913002"/>
          </a:xfrm>
        </p:spPr>
        <p:txBody>
          <a:bodyPr>
            <a:normAutofit fontScale="25000" lnSpcReduction="20000"/>
          </a:bodyPr>
          <a:lstStyle/>
          <a:p>
            <a:pPr algn="ctr"/>
            <a:r>
              <a:rPr lang="zh-TW" altLang="en-US" sz="11200" dirty="0">
                <a:solidFill>
                  <a:srgbClr val="002060"/>
                </a:solidFill>
                <a:latin typeface="微軟正黑體" panose="020B0604030504040204" pitchFamily="34" charset="-120"/>
                <a:ea typeface="微軟正黑體" panose="020B0604030504040204" pitchFamily="34" charset="-120"/>
              </a:rPr>
              <a:t>林威廉博士   李偉展博士   </a:t>
            </a:r>
            <a:endParaRPr lang="en-US" altLang="zh-TW" sz="11200" dirty="0">
              <a:solidFill>
                <a:srgbClr val="002060"/>
              </a:solidFill>
              <a:latin typeface="微軟正黑體" panose="020B0604030504040204" pitchFamily="34" charset="-120"/>
              <a:ea typeface="微軟正黑體" panose="020B0604030504040204" pitchFamily="34" charset="-120"/>
            </a:endParaRPr>
          </a:p>
          <a:p>
            <a:pPr algn="ctr"/>
            <a:r>
              <a:rPr lang="zh-TW" altLang="en-US" sz="11200" dirty="0">
                <a:solidFill>
                  <a:srgbClr val="002060"/>
                </a:solidFill>
                <a:latin typeface="微軟正黑體" panose="020B0604030504040204" pitchFamily="34" charset="-120"/>
                <a:ea typeface="微軟正黑體" panose="020B0604030504040204" pitchFamily="34" charset="-120"/>
              </a:rPr>
              <a:t>蔡世鴻校長   鍾麗金校長   </a:t>
            </a:r>
            <a:endParaRPr lang="en-US" altLang="zh-TW" sz="11200" dirty="0">
              <a:solidFill>
                <a:srgbClr val="002060"/>
              </a:solidFill>
              <a:latin typeface="微軟正黑體" panose="020B0604030504040204" pitchFamily="34" charset="-120"/>
              <a:ea typeface="微軟正黑體" panose="020B0604030504040204" pitchFamily="34" charset="-120"/>
            </a:endParaRPr>
          </a:p>
          <a:p>
            <a:pPr algn="ctr"/>
            <a:r>
              <a:rPr lang="zh-TW" altLang="en-US" sz="11200" dirty="0">
                <a:solidFill>
                  <a:srgbClr val="002060"/>
                </a:solidFill>
                <a:latin typeface="微軟正黑體" panose="020B0604030504040204" pitchFamily="34" charset="-120"/>
                <a:ea typeface="微軟正黑體" panose="020B0604030504040204" pitchFamily="34" charset="-120"/>
              </a:rPr>
              <a:t>陳淑雪老師   陳偉洪老師</a:t>
            </a:r>
          </a:p>
          <a:p>
            <a:endParaRPr lang="zh-TW" altLang="en-US" dirty="0">
              <a:solidFill>
                <a:srgbClr val="002060"/>
              </a:solidFill>
            </a:endParaRPr>
          </a:p>
        </p:txBody>
      </p:sp>
    </p:spTree>
    <p:extLst>
      <p:ext uri="{BB962C8B-B14F-4D97-AF65-F5344CB8AC3E}">
        <p14:creationId xmlns:p14="http://schemas.microsoft.com/office/powerpoint/2010/main" val="22426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p:cNvSpPr>
            <a:spLocks noGrp="1"/>
          </p:cNvSpPr>
          <p:nvPr>
            <p:ph type="title"/>
          </p:nvPr>
        </p:nvSpPr>
        <p:spPr>
          <a:xfrm>
            <a:off x="2154116" y="2046986"/>
            <a:ext cx="7883767" cy="2764028"/>
          </a:xfrm>
        </p:spPr>
        <p:txBody>
          <a:bodyPr vert="horz" lIns="91440" tIns="45720" rIns="91440" bIns="45720" rtlCol="0" anchor="ctr">
            <a:normAutofit/>
          </a:bodyPr>
          <a:lstStyle/>
          <a:p>
            <a:pPr algn="ctr"/>
            <a:r>
              <a:rPr lang="zh-TW" altLang="en-US" dirty="0">
                <a:latin typeface="微軟正黑體" panose="020B0604030504040204" pitchFamily="34" charset="-120"/>
                <a:ea typeface="微軟正黑體" panose="020B0604030504040204" pitchFamily="34" charset="-120"/>
              </a:rPr>
              <a:t>你認為開設全新的小學科學科會對香港未來的科學教育發展帶來甚麼改變？</a:t>
            </a:r>
            <a:br>
              <a:rPr lang="en-US" altLang="zh-TW" sz="4500" kern="1200" dirty="0">
                <a:solidFill>
                  <a:schemeClr val="tx1"/>
                </a:solidFill>
                <a:latin typeface="+mj-lt"/>
                <a:ea typeface="+mj-ea"/>
                <a:cs typeface="+mj-cs"/>
              </a:rPr>
            </a:br>
            <a:endParaRPr lang="en-US" altLang="zh-TW" sz="45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20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p:cNvSpPr>
            <a:spLocks noGrp="1"/>
          </p:cNvSpPr>
          <p:nvPr>
            <p:ph type="title"/>
          </p:nvPr>
        </p:nvSpPr>
        <p:spPr>
          <a:xfrm>
            <a:off x="2154116" y="2046986"/>
            <a:ext cx="7883767" cy="2764028"/>
          </a:xfrm>
        </p:spPr>
        <p:txBody>
          <a:bodyPr vert="horz" lIns="91440" tIns="45720" rIns="91440" bIns="45720" rtlCol="0" anchor="ctr">
            <a:normAutofit/>
          </a:bodyPr>
          <a:lstStyle/>
          <a:p>
            <a:pPr algn="ctr"/>
            <a:r>
              <a:rPr lang="zh-TW" altLang="en-US" dirty="0">
                <a:latin typeface="微軟正黑體" panose="020B0604030504040204" pitchFamily="34" charset="-120"/>
                <a:ea typeface="微軟正黑體" panose="020B0604030504040204" pitchFamily="34" charset="-120"/>
              </a:rPr>
              <a:t>就你的學校而言，過去一年試行小學科學科面對甚麼挑戰？又如何克服這些挑戰？</a:t>
            </a:r>
            <a:br>
              <a:rPr lang="en-US" altLang="zh-TW" sz="4500" kern="1200" dirty="0">
                <a:solidFill>
                  <a:schemeClr val="tx1"/>
                </a:solidFill>
                <a:latin typeface="+mj-lt"/>
                <a:ea typeface="+mj-ea"/>
                <a:cs typeface="+mj-cs"/>
              </a:rPr>
            </a:br>
            <a:endParaRPr lang="en-US" altLang="zh-TW" sz="45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6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p:cNvSpPr>
            <a:spLocks noGrp="1"/>
          </p:cNvSpPr>
          <p:nvPr>
            <p:ph type="title"/>
          </p:nvPr>
        </p:nvSpPr>
        <p:spPr>
          <a:xfrm>
            <a:off x="1528396" y="2059067"/>
            <a:ext cx="9135207" cy="2764028"/>
          </a:xfrm>
        </p:spPr>
        <p:txBody>
          <a:bodyPr vert="horz" lIns="91440" tIns="45720" rIns="91440" bIns="45720" rtlCol="0" anchor="ctr">
            <a:normAutofit/>
          </a:bodyPr>
          <a:lstStyle/>
          <a:p>
            <a:pPr algn="ctr"/>
            <a:r>
              <a:rPr lang="zh-TW" altLang="en-US" dirty="0">
                <a:latin typeface="微軟正黑體" panose="020B0604030504040204" pitchFamily="34" charset="-120"/>
                <a:ea typeface="微軟正黑體" panose="020B0604030504040204" pitchFamily="34" charset="-120"/>
              </a:rPr>
              <a:t>全新的科學科強調學與教的範式轉移，將來學生學習和教師教授科學的方式有甚麼不同？</a:t>
            </a:r>
            <a:br>
              <a:rPr lang="en-US" altLang="zh-TW" sz="4500" kern="1200" dirty="0">
                <a:solidFill>
                  <a:schemeClr val="tx1"/>
                </a:solidFill>
                <a:latin typeface="+mj-lt"/>
                <a:ea typeface="+mj-ea"/>
                <a:cs typeface="+mj-cs"/>
              </a:rPr>
            </a:br>
            <a:endParaRPr lang="en-US" altLang="zh-TW" sz="45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9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p:cNvSpPr>
            <a:spLocks noGrp="1"/>
          </p:cNvSpPr>
          <p:nvPr>
            <p:ph type="title"/>
          </p:nvPr>
        </p:nvSpPr>
        <p:spPr>
          <a:xfrm>
            <a:off x="1863970" y="2046986"/>
            <a:ext cx="8932984" cy="2764028"/>
          </a:xfrm>
        </p:spPr>
        <p:txBody>
          <a:bodyPr vert="horz" lIns="91440" tIns="45720" rIns="91440" bIns="45720" rtlCol="0" anchor="ctr">
            <a:normAutofit/>
          </a:bodyPr>
          <a:lstStyle/>
          <a:p>
            <a:pPr algn="ctr"/>
            <a:r>
              <a:rPr lang="zh-TW" altLang="en-US" dirty="0">
                <a:latin typeface="微軟正黑體" panose="020B0604030504040204" pitchFamily="34" charset="-120"/>
                <a:ea typeface="微軟正黑體" panose="020B0604030504040204" pitchFamily="34" charset="-120"/>
              </a:rPr>
              <a:t>學校如何運用不同的社區教育資源，為學生營造有利科學／</a:t>
            </a:r>
            <a:r>
              <a:rPr lang="en-US" altLang="zh-TW" dirty="0">
                <a:latin typeface="微軟正黑體" panose="020B0604030504040204" pitchFamily="34" charset="-120"/>
                <a:ea typeface="微軟正黑體" panose="020B0604030504040204" pitchFamily="34" charset="-120"/>
              </a:rPr>
              <a:t>STEAM</a:t>
            </a:r>
            <a:r>
              <a:rPr lang="zh-TW" altLang="en-US" dirty="0">
                <a:latin typeface="微軟正黑體" panose="020B0604030504040204" pitchFamily="34" charset="-120"/>
                <a:ea typeface="微軟正黑體" panose="020B0604030504040204" pitchFamily="34" charset="-120"/>
              </a:rPr>
              <a:t>學習的氛圍？</a:t>
            </a:r>
            <a:br>
              <a:rPr lang="en-US" altLang="zh-TW" kern="1200" dirty="0">
                <a:solidFill>
                  <a:schemeClr val="tx1"/>
                </a:solidFill>
              </a:rPr>
            </a:br>
            <a:endParaRPr lang="en-US" altLang="zh-TW" kern="1200" dirty="0">
              <a:solidFill>
                <a:schemeClr val="tx1"/>
              </a:solidFill>
            </a:endParaRP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0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p:cNvSpPr>
            <a:spLocks noGrp="1"/>
          </p:cNvSpPr>
          <p:nvPr>
            <p:ph type="title"/>
          </p:nvPr>
        </p:nvSpPr>
        <p:spPr>
          <a:xfrm>
            <a:off x="2154117" y="2046986"/>
            <a:ext cx="7438292" cy="2764028"/>
          </a:xfrm>
        </p:spPr>
        <p:txBody>
          <a:bodyPr vert="horz" lIns="91440" tIns="45720" rIns="91440" bIns="45720" rtlCol="0" anchor="ctr">
            <a:normAutofit/>
          </a:bodyPr>
          <a:lstStyle/>
          <a:p>
            <a:pPr algn="ctr"/>
            <a:r>
              <a:rPr lang="zh-TW" altLang="en-US" dirty="0">
                <a:latin typeface="微軟正黑體" panose="020B0604030504040204" pitchFamily="34" charset="-120"/>
                <a:ea typeface="微軟正黑體" panose="020B0604030504040204" pitchFamily="34" charset="-120"/>
              </a:rPr>
              <a:t>學校和教師可以怎樣更好地預備小學科學科的推展？</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分享你的想法和經驗。</a:t>
            </a:r>
            <a:br>
              <a:rPr lang="en-US" altLang="zh-TW" sz="4500" kern="1200" dirty="0">
                <a:solidFill>
                  <a:schemeClr val="tx1"/>
                </a:solidFill>
                <a:latin typeface="+mj-lt"/>
                <a:ea typeface="+mj-ea"/>
                <a:cs typeface="+mj-cs"/>
              </a:rPr>
            </a:br>
            <a:endParaRPr lang="en-US" altLang="zh-TW" sz="45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8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E0EBBD72-99A8-404E-8802-573E5FCCE0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118" y="0"/>
            <a:ext cx="12218069" cy="6858000"/>
          </a:xfrm>
          <a:prstGeom prst="rect">
            <a:avLst/>
          </a:prstGeom>
        </p:spPr>
      </p:pic>
      <p:sp>
        <p:nvSpPr>
          <p:cNvPr id="2" name="標題 1"/>
          <p:cNvSpPr>
            <a:spLocks noGrp="1"/>
          </p:cNvSpPr>
          <p:nvPr>
            <p:ph type="title"/>
          </p:nvPr>
        </p:nvSpPr>
        <p:spPr>
          <a:xfrm>
            <a:off x="1137486" y="1366743"/>
            <a:ext cx="4162926" cy="1213808"/>
          </a:xfrm>
        </p:spPr>
        <p:txBody>
          <a:bodyPr vert="horz" lIns="91440" tIns="45720" rIns="91440" bIns="45720" rtlCol="0" anchor="b">
            <a:normAutofit/>
          </a:bodyPr>
          <a:lstStyle/>
          <a:p>
            <a:r>
              <a:rPr lang="zh-TW" altLang="en-US" sz="7200" b="1" dirty="0">
                <a:solidFill>
                  <a:schemeClr val="accent2">
                    <a:lumMod val="20000"/>
                    <a:lumOff val="80000"/>
                  </a:schemeClr>
                </a:solidFill>
                <a:latin typeface="微軟正黑體" panose="020B0604030504040204" pitchFamily="34" charset="-120"/>
                <a:ea typeface="微軟正黑體" panose="020B0604030504040204" pitchFamily="34" charset="-120"/>
              </a:rPr>
              <a:t>問答環節</a:t>
            </a:r>
          </a:p>
        </p:txBody>
      </p:sp>
    </p:spTree>
    <p:extLst>
      <p:ext uri="{BB962C8B-B14F-4D97-AF65-F5344CB8AC3E}">
        <p14:creationId xmlns:p14="http://schemas.microsoft.com/office/powerpoint/2010/main" val="233776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F380-27BC-CC8C-63CD-96ABB9BBF9F4}"/>
              </a:ext>
            </a:extLst>
          </p:cNvPr>
          <p:cNvSpPr>
            <a:spLocks noGrp="1"/>
          </p:cNvSpPr>
          <p:nvPr>
            <p:ph type="title"/>
          </p:nvPr>
        </p:nvSpPr>
        <p:spPr>
          <a:xfrm>
            <a:off x="800106" y="797327"/>
            <a:ext cx="4736765" cy="1624520"/>
          </a:xfrm>
        </p:spPr>
        <p:txBody>
          <a:bodyPr anchor="ctr">
            <a:normAutofit/>
          </a:bodyPr>
          <a:lstStyle/>
          <a:p>
            <a:pPr algn="ctr"/>
            <a:r>
              <a:rPr lang="ja-JP" altLang="en-US" sz="2800" b="1" dirty="0">
                <a:latin typeface="Microsoft JhengHei"/>
                <a:ea typeface="Microsoft JhengHei"/>
              </a:rPr>
              <a:t>參加者請掃描下方二維碼，</a:t>
            </a:r>
            <a:br>
              <a:rPr lang="en-US" altLang="ja-JP" sz="2800" b="1" dirty="0">
                <a:latin typeface="Microsoft JhengHei"/>
                <a:ea typeface="Microsoft JhengHei"/>
              </a:rPr>
            </a:br>
            <a:r>
              <a:rPr lang="ja-JP" altLang="en-US" sz="2800" b="1" dirty="0">
                <a:latin typeface="Microsoft JhengHei"/>
                <a:ea typeface="Microsoft JhengHei"/>
              </a:rPr>
              <a:t>在網上完成問卷，謝謝！</a:t>
            </a:r>
          </a:p>
        </p:txBody>
      </p:sp>
      <p:sp>
        <p:nvSpPr>
          <p:cNvPr id="4" name="矩形 3"/>
          <p:cNvSpPr/>
          <p:nvPr/>
        </p:nvSpPr>
        <p:spPr>
          <a:xfrm>
            <a:off x="6063615" y="0"/>
            <a:ext cx="6129867" cy="6858000"/>
          </a:xfrm>
          <a:prstGeom prst="rect">
            <a:avLst/>
          </a:prstGeom>
          <a:solidFill>
            <a:schemeClr val="tx2">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7004293" y="464127"/>
            <a:ext cx="4757318" cy="5929745"/>
            <a:chOff x="6553201" y="609600"/>
            <a:chExt cx="4757318" cy="5929745"/>
          </a:xfrm>
        </p:grpSpPr>
        <p:sp>
          <p:nvSpPr>
            <p:cNvPr id="3" name="圓角矩形 2"/>
            <p:cNvSpPr/>
            <p:nvPr/>
          </p:nvSpPr>
          <p:spPr>
            <a:xfrm>
              <a:off x="6553201" y="609600"/>
              <a:ext cx="4757318" cy="59297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7AF90D79-5C58-F576-D2D0-3F4F1822E757}"/>
                </a:ext>
              </a:extLst>
            </p:cNvPr>
            <p:cNvSpPr txBox="1">
              <a:spLocks/>
            </p:cNvSpPr>
            <p:nvPr/>
          </p:nvSpPr>
          <p:spPr>
            <a:xfrm>
              <a:off x="7262969" y="1066799"/>
              <a:ext cx="3792958" cy="5397579"/>
            </a:xfrm>
            <a:prstGeom prst="rect">
              <a:avLst/>
            </a:prstGeom>
          </p:spPr>
          <p:txBody>
            <a:bodyPr vert="horz" lIns="91440" tIns="0" rIns="0" bIns="45720" rtlCol="0" anchor="t">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ja-JP" altLang="en-US" sz="2400" b="1" dirty="0">
                  <a:solidFill>
                    <a:schemeClr val="tx1"/>
                  </a:solidFill>
                  <a:latin typeface="微軟正黑體" panose="020B0604030504040204" pitchFamily="34" charset="-120"/>
                  <a:ea typeface="微軟正黑體" panose="020B0604030504040204" pitchFamily="34" charset="-120"/>
                </a:rPr>
                <a:t>歡迎就小學科學科課程向</a:t>
              </a:r>
              <a:endParaRPr lang="en-US" altLang="ja-JP" sz="2400" b="1" dirty="0">
                <a:solidFill>
                  <a:schemeClr val="tx1"/>
                </a:solidFill>
                <a:latin typeface="微軟正黑體" panose="020B0604030504040204" pitchFamily="34" charset="-120"/>
                <a:ea typeface="微軟正黑體" panose="020B0604030504040204" pitchFamily="34" charset="-120"/>
              </a:endParaRPr>
            </a:p>
            <a:p>
              <a:pPr algn="l"/>
              <a:r>
                <a:rPr lang="ja-JP" altLang="en-US" sz="2400" b="1" dirty="0">
                  <a:solidFill>
                    <a:schemeClr val="tx1"/>
                  </a:solidFill>
                  <a:latin typeface="微軟正黑體" panose="020B0604030504040204" pitchFamily="34" charset="-120"/>
                  <a:ea typeface="微軟正黑體" panose="020B0604030504040204" pitchFamily="34" charset="-120"/>
                </a:rPr>
                <a:t>科學教育組提出意見</a:t>
              </a:r>
            </a:p>
            <a:p>
              <a:pPr algn="l"/>
              <a:endParaRPr lang="ja-JP" altLang="en-US" sz="2400" b="1" dirty="0">
                <a:solidFill>
                  <a:schemeClr val="tx1"/>
                </a:solidFill>
                <a:latin typeface="微軟正黑體" panose="020B0604030504040204" pitchFamily="34" charset="-120"/>
                <a:ea typeface="微軟正黑體" panose="020B0604030504040204" pitchFamily="34" charset="-120"/>
              </a:endParaRPr>
            </a:p>
            <a:p>
              <a:pPr algn="l"/>
              <a:r>
                <a:rPr lang="ja-JP" sz="2400" b="1" spc="100" dirty="0">
                  <a:solidFill>
                    <a:srgbClr val="0070C0"/>
                  </a:solidFill>
                  <a:latin typeface="微軟正黑體" panose="020B0604030504040204" pitchFamily="34" charset="-120"/>
                  <a:ea typeface="微軟正黑體" panose="020B0604030504040204" pitchFamily="34" charset="-120"/>
                </a:rPr>
                <a:t>總課程發展主任(科學)</a:t>
              </a:r>
              <a:endParaRPr lang="ja-JP" sz="2400" b="1" spc="100" dirty="0">
                <a:solidFill>
                  <a:srgbClr val="0070C0"/>
                </a:solidFill>
                <a:latin typeface="微軟正黑體" panose="020B0604030504040204" pitchFamily="34" charset="-120"/>
                <a:ea typeface="微軟正黑體" panose="020B0604030504040204" pitchFamily="34" charset="-120"/>
                <a:cs typeface="Calibri"/>
              </a:endParaRPr>
            </a:p>
            <a:p>
              <a:pPr algn="l"/>
              <a:r>
                <a:rPr lang="ja-JP" altLang="en-US" sz="2400" b="1" spc="100" dirty="0">
                  <a:solidFill>
                    <a:srgbClr val="00B0F0"/>
                  </a:solidFill>
                  <a:latin typeface="微軟正黑體" panose="020B0604030504040204" pitchFamily="34" charset="-120"/>
                  <a:ea typeface="微軟正黑體" panose="020B0604030504040204" pitchFamily="34" charset="-120"/>
                </a:rPr>
                <a:t>林威廉博士</a:t>
              </a:r>
              <a:endParaRPr lang="ja-JP" sz="2400" b="1" spc="100" dirty="0">
                <a:solidFill>
                  <a:srgbClr val="00B0F0"/>
                </a:solidFill>
                <a:latin typeface="微軟正黑體" panose="020B0604030504040204" pitchFamily="34" charset="-120"/>
                <a:ea typeface="微軟正黑體" panose="020B0604030504040204" pitchFamily="34" charset="-120"/>
                <a:cs typeface="Calibri" panose="020F0502020204030204"/>
              </a:endParaRPr>
            </a:p>
            <a:p>
              <a:pPr algn="l"/>
              <a:r>
                <a:rPr lang="ja-JP" altLang="en-US" sz="2400" b="1" spc="100" dirty="0">
                  <a:solidFill>
                    <a:schemeClr val="tx1"/>
                  </a:solidFill>
                  <a:latin typeface="微軟正黑體" panose="020B0604030504040204" pitchFamily="34" charset="-120"/>
                  <a:ea typeface="微軟正黑體" panose="020B0604030504040204" pitchFamily="34" charset="-120"/>
                </a:rPr>
                <a:t>電話︰3698 3456</a:t>
              </a:r>
            </a:p>
            <a:p>
              <a:pPr algn="l"/>
              <a:endParaRPr lang="ja-JP" altLang="en-US" sz="2400" b="1" spc="100" dirty="0">
                <a:solidFill>
                  <a:schemeClr val="tx1"/>
                </a:solidFill>
                <a:latin typeface="微軟正黑體" panose="020B0604030504040204" pitchFamily="34" charset="-120"/>
                <a:ea typeface="微軟正黑體" panose="020B0604030504040204" pitchFamily="34" charset="-120"/>
                <a:cs typeface="Calibri" panose="020F0502020204030204"/>
              </a:endParaRPr>
            </a:p>
            <a:p>
              <a:pPr algn="l"/>
              <a:r>
                <a:rPr lang="ja-JP" sz="2400" b="1" spc="100" dirty="0">
                  <a:solidFill>
                    <a:srgbClr val="0070C0"/>
                  </a:solidFill>
                  <a:latin typeface="微軟正黑體" panose="020B0604030504040204" pitchFamily="34" charset="-120"/>
                  <a:ea typeface="微軟正黑體" panose="020B0604030504040204" pitchFamily="34" charset="-120"/>
                  <a:cs typeface="Calibri" panose="020F0502020204030204"/>
                </a:rPr>
                <a:t>高級課程發展主任(科學)</a:t>
              </a:r>
            </a:p>
            <a:p>
              <a:pPr algn="l"/>
              <a:r>
                <a:rPr lang="ja-JP" altLang="en-US" sz="2400" b="1" spc="100" dirty="0">
                  <a:solidFill>
                    <a:srgbClr val="00B0F0"/>
                  </a:solidFill>
                  <a:latin typeface="微軟正黑體" panose="020B0604030504040204" pitchFamily="34" charset="-120"/>
                  <a:ea typeface="微軟正黑體" panose="020B0604030504040204" pitchFamily="34" charset="-120"/>
                  <a:cs typeface="Calibri"/>
                </a:rPr>
                <a:t>鄭頌祺先生</a:t>
              </a:r>
            </a:p>
            <a:p>
              <a:pPr algn="l"/>
              <a:r>
                <a:rPr lang="ja-JP" sz="2400" b="1" spc="100" dirty="0">
                  <a:solidFill>
                    <a:schemeClr val="tx1"/>
                  </a:solidFill>
                  <a:latin typeface="微軟正黑體" panose="020B0604030504040204" pitchFamily="34" charset="-120"/>
                  <a:ea typeface="微軟正黑體" panose="020B0604030504040204" pitchFamily="34" charset="-120"/>
                  <a:cs typeface="Calibri" panose="020F0502020204030204"/>
                </a:rPr>
                <a:t>電話︰3698 345</a:t>
              </a:r>
              <a:r>
                <a:rPr lang="en-US" altLang="ja-JP" sz="2400" b="1" spc="100" dirty="0">
                  <a:solidFill>
                    <a:schemeClr val="tx1"/>
                  </a:solidFill>
                  <a:latin typeface="微軟正黑體" panose="020B0604030504040204" pitchFamily="34" charset="-120"/>
                  <a:ea typeface="微軟正黑體" panose="020B0604030504040204" pitchFamily="34" charset="-120"/>
                  <a:cs typeface="Calibri" panose="020F0502020204030204"/>
                </a:rPr>
                <a:t>5</a:t>
              </a:r>
              <a:endParaRPr lang="ja-JP" sz="2400" b="1" spc="100" dirty="0">
                <a:solidFill>
                  <a:schemeClr val="tx1"/>
                </a:solidFill>
                <a:latin typeface="微軟正黑體" panose="020B0604030504040204" pitchFamily="34" charset="-120"/>
                <a:ea typeface="微軟正黑體" panose="020B0604030504040204" pitchFamily="34" charset="-120"/>
                <a:cs typeface="Calibri"/>
              </a:endParaRPr>
            </a:p>
            <a:p>
              <a:pPr algn="l"/>
              <a:endParaRPr lang="en-US" altLang="ja-JP" sz="2400" b="1" spc="100" dirty="0">
                <a:solidFill>
                  <a:schemeClr val="tx1"/>
                </a:solidFill>
                <a:latin typeface="微軟正黑體" panose="020B0604030504040204" pitchFamily="34" charset="-120"/>
                <a:ea typeface="微軟正黑體" panose="020B0604030504040204" pitchFamily="34" charset="-120"/>
                <a:cs typeface="Calibri" panose="020F0502020204030204"/>
              </a:endParaRPr>
            </a:p>
            <a:p>
              <a:pPr algn="l"/>
              <a:r>
                <a:rPr lang="en-US" sz="2400" b="1" spc="100" dirty="0" err="1">
                  <a:solidFill>
                    <a:srgbClr val="0070C0"/>
                  </a:solidFill>
                  <a:latin typeface="微軟正黑體" panose="020B0604030504040204" pitchFamily="34" charset="-120"/>
                  <a:ea typeface="微軟正黑體" panose="020B0604030504040204" pitchFamily="34" charset="-120"/>
                  <a:cs typeface="Calibri" panose="020F0502020204030204"/>
                </a:rPr>
                <a:t>課程發展主任</a:t>
              </a:r>
              <a:r>
                <a:rPr lang="en-US" sz="2400" b="1" spc="100" dirty="0">
                  <a:solidFill>
                    <a:srgbClr val="0070C0"/>
                  </a:solidFill>
                  <a:latin typeface="微軟正黑體" panose="020B0604030504040204" pitchFamily="34" charset="-120"/>
                  <a:ea typeface="微軟正黑體" panose="020B0604030504040204" pitchFamily="34" charset="-120"/>
                  <a:cs typeface="Calibri" panose="020F0502020204030204"/>
                </a:rPr>
                <a:t>(</a:t>
              </a:r>
              <a:r>
                <a:rPr lang="en-US" sz="2400" b="1" spc="100" dirty="0" err="1">
                  <a:solidFill>
                    <a:srgbClr val="0070C0"/>
                  </a:solidFill>
                  <a:latin typeface="微軟正黑體" panose="020B0604030504040204" pitchFamily="34" charset="-120"/>
                  <a:ea typeface="微軟正黑體" panose="020B0604030504040204" pitchFamily="34" charset="-120"/>
                  <a:cs typeface="Calibri" panose="020F0502020204030204"/>
                </a:rPr>
                <a:t>科學</a:t>
              </a:r>
              <a:r>
                <a:rPr lang="en-US" sz="2400" b="1" spc="100" dirty="0">
                  <a:solidFill>
                    <a:srgbClr val="0070C0"/>
                  </a:solidFill>
                  <a:latin typeface="微軟正黑體" panose="020B0604030504040204" pitchFamily="34" charset="-120"/>
                  <a:ea typeface="微軟正黑體" panose="020B0604030504040204" pitchFamily="34" charset="-120"/>
                  <a:cs typeface="Calibri" panose="020F0502020204030204"/>
                </a:rPr>
                <a:t>)</a:t>
              </a:r>
            </a:p>
            <a:p>
              <a:pPr algn="l"/>
              <a:r>
                <a:rPr lang="ja-JP" altLang="en-US" sz="2400" b="1" spc="100" dirty="0">
                  <a:solidFill>
                    <a:srgbClr val="00B0F0"/>
                  </a:solidFill>
                  <a:latin typeface="微軟正黑體" panose="020B0604030504040204" pitchFamily="34" charset="-120"/>
                  <a:ea typeface="微軟正黑體" panose="020B0604030504040204" pitchFamily="34" charset="-120"/>
                  <a:cs typeface="Calibri" panose="020F0502020204030204"/>
                </a:rPr>
                <a:t>張錦華博士</a:t>
              </a:r>
              <a:endParaRPr lang="en-US" sz="2400" b="1" spc="100" dirty="0">
                <a:solidFill>
                  <a:srgbClr val="00B0F0"/>
                </a:solidFill>
                <a:latin typeface="微軟正黑體" panose="020B0604030504040204" pitchFamily="34" charset="-120"/>
                <a:ea typeface="微軟正黑體" panose="020B0604030504040204" pitchFamily="34" charset="-120"/>
                <a:cs typeface="Calibri"/>
              </a:endParaRPr>
            </a:p>
            <a:p>
              <a:pPr algn="l"/>
              <a:r>
                <a:rPr lang="ja-JP" sz="2400" b="1" spc="100" dirty="0">
                  <a:solidFill>
                    <a:schemeClr val="tx1"/>
                  </a:solidFill>
                  <a:latin typeface="微軟正黑體" panose="020B0604030504040204" pitchFamily="34" charset="-120"/>
                  <a:ea typeface="微軟正黑體" panose="020B0604030504040204" pitchFamily="34" charset="-120"/>
                  <a:cs typeface="Calibri" panose="020F0502020204030204"/>
                </a:rPr>
                <a:t>電話︰3698 3</a:t>
              </a:r>
              <a:r>
                <a:rPr lang="en-US" altLang="ja-JP" sz="2400" b="1" spc="100" dirty="0">
                  <a:solidFill>
                    <a:schemeClr val="tx1"/>
                  </a:solidFill>
                  <a:latin typeface="微軟正黑體" panose="020B0604030504040204" pitchFamily="34" charset="-120"/>
                  <a:ea typeface="微軟正黑體" panose="020B0604030504040204" pitchFamily="34" charset="-120"/>
                  <a:cs typeface="Calibri" panose="020F0502020204030204"/>
                </a:rPr>
                <a:t>522</a:t>
              </a:r>
              <a:endParaRPr lang="ja-JP" altLang="en-US" sz="2400" b="1" spc="100" dirty="0">
                <a:solidFill>
                  <a:schemeClr val="tx1"/>
                </a:solidFill>
                <a:latin typeface="微軟正黑體" panose="020B0604030504040204" pitchFamily="34" charset="-120"/>
                <a:ea typeface="微軟正黑體" panose="020B0604030504040204" pitchFamily="34" charset="-120"/>
                <a:cs typeface="Calibri"/>
              </a:endParaRPr>
            </a:p>
            <a:p>
              <a:pPr algn="l"/>
              <a:endParaRPr lang="en-US" altLang="ja-JP" sz="2400" b="1" dirty="0">
                <a:solidFill>
                  <a:schemeClr val="tx1"/>
                </a:solidFill>
                <a:latin typeface="Century Gothic"/>
                <a:ea typeface="ＭＳ Ｐゴシック"/>
                <a:cs typeface="Calibri" panose="020F0502020204030204"/>
              </a:endParaRPr>
            </a:p>
            <a:p>
              <a:endParaRPr lang="ja-JP" altLang="en-US" sz="2400" b="1" dirty="0">
                <a:solidFill>
                  <a:schemeClr val="tx1"/>
                </a:solidFill>
                <a:latin typeface="ＭＳ Ｐゴシック"/>
                <a:ea typeface="ＭＳ Ｐゴシック"/>
                <a:cs typeface="Calibri" panose="020F0502020204030204"/>
              </a:endParaRPr>
            </a:p>
            <a:p>
              <a:endParaRPr lang="ja-JP" sz="2400" b="1" dirty="0">
                <a:solidFill>
                  <a:schemeClr val="tx1"/>
                </a:solidFill>
                <a:latin typeface="ＭＳ Ｐゴシック"/>
                <a:ea typeface="ＭＳ Ｐゴシック"/>
                <a:cs typeface="Calibri" panose="020F0502020204030204"/>
              </a:endParaRPr>
            </a:p>
            <a:p>
              <a:endParaRPr lang="ja-JP" altLang="en-US" sz="2400" b="1" dirty="0">
                <a:solidFill>
                  <a:schemeClr val="tx1"/>
                </a:solidFill>
                <a:latin typeface="Century Gothic"/>
                <a:ea typeface="ＭＳ Ｐゴシック"/>
                <a:cs typeface="Calibri" panose="020F0502020204030204"/>
              </a:endParaRPr>
            </a:p>
            <a:p>
              <a:endParaRPr lang="ja-JP" altLang="en-US" sz="2400" b="1" dirty="0">
                <a:solidFill>
                  <a:schemeClr val="tx1"/>
                </a:solidFill>
                <a:latin typeface="Century Gothic"/>
                <a:ea typeface="ＭＳ Ｐゴシック"/>
                <a:cs typeface="Calibri" panose="020F0502020204030204"/>
              </a:endParaRPr>
            </a:p>
            <a:p>
              <a:endParaRPr lang="ja-JP" altLang="en-US" sz="2400" b="1" dirty="0">
                <a:solidFill>
                  <a:schemeClr val="tx1"/>
                </a:solidFill>
                <a:latin typeface="Century Gothic"/>
                <a:ea typeface="ＭＳ Ｐゴシック"/>
                <a:cs typeface="Calibri" panose="020F0502020204030204"/>
              </a:endParaRPr>
            </a:p>
            <a:p>
              <a:endParaRPr lang="en-US" dirty="0">
                <a:solidFill>
                  <a:schemeClr val="tx1"/>
                </a:solidFill>
                <a:ea typeface="Calibri" panose="020F0502020204030204"/>
                <a:cs typeface="Calibri" panose="020F0502020204030204"/>
              </a:endParaRPr>
            </a:p>
          </p:txBody>
        </p:sp>
      </p:grpSp>
      <p:pic>
        <p:nvPicPr>
          <p:cNvPr id="10" name="Picture 9">
            <a:extLst>
              <a:ext uri="{FF2B5EF4-FFF2-40B4-BE49-F238E27FC236}">
                <a16:creationId xmlns:a16="http://schemas.microsoft.com/office/drawing/2014/main" id="{3E028EB1-A065-44DD-B2EC-44B65A62F18C}"/>
              </a:ext>
            </a:extLst>
          </p:cNvPr>
          <p:cNvPicPr>
            <a:picLocks noChangeAspect="1"/>
          </p:cNvPicPr>
          <p:nvPr/>
        </p:nvPicPr>
        <p:blipFill>
          <a:blip r:embed="rId2"/>
          <a:stretch>
            <a:fillRect/>
          </a:stretch>
        </p:blipFill>
        <p:spPr>
          <a:xfrm>
            <a:off x="834863" y="1971675"/>
            <a:ext cx="4667250" cy="4667250"/>
          </a:xfrm>
          <a:prstGeom prst="rect">
            <a:avLst/>
          </a:prstGeom>
        </p:spPr>
      </p:pic>
    </p:spTree>
    <p:extLst>
      <p:ext uri="{BB962C8B-B14F-4D97-AF65-F5344CB8AC3E}">
        <p14:creationId xmlns:p14="http://schemas.microsoft.com/office/powerpoint/2010/main" val="12154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9600" b="1" dirty="0">
                <a:solidFill>
                  <a:srgbClr val="0070C0"/>
                </a:solidFill>
                <a:latin typeface="微軟正黑體" panose="020B0604030504040204" pitchFamily="34" charset="-120"/>
                <a:ea typeface="微軟正黑體" panose="020B0604030504040204" pitchFamily="34" charset="-120"/>
              </a:rPr>
              <a:t>科教興國</a:t>
            </a:r>
          </a:p>
        </p:txBody>
      </p:sp>
      <p:sp>
        <p:nvSpPr>
          <p:cNvPr id="3" name="文字版面配置區 2"/>
          <p:cNvSpPr>
            <a:spLocks noGrp="1"/>
          </p:cNvSpPr>
          <p:nvPr>
            <p:ph type="body" idx="1"/>
          </p:nvPr>
        </p:nvSpPr>
        <p:spPr/>
        <p:txBody>
          <a:bodyPr>
            <a:normAutofit/>
          </a:bodyPr>
          <a:lstStyle/>
          <a:p>
            <a:pPr algn="ctr"/>
            <a:r>
              <a:rPr lang="zh-TW" altLang="en-US" sz="2800" dirty="0">
                <a:latin typeface="微軟正黑體" panose="020B0604030504040204" pitchFamily="34" charset="-120"/>
                <a:ea typeface="微軟正黑體" panose="020B0604030504040204" pitchFamily="34" charset="-120"/>
              </a:rPr>
              <a:t>加強推動科學教育</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dirty="0">
                <a:latin typeface="微軟正黑體" panose="020B0604030504040204" pitchFamily="34" charset="-120"/>
                <a:ea typeface="微軟正黑體" panose="020B0604030504040204" pitchFamily="34" charset="-120"/>
              </a:rPr>
              <a:t>從小培養學生的好奇心、求知慾和想像力，發展科學思維</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dirty="0">
                <a:latin typeface="微軟正黑體" panose="020B0604030504040204" pitchFamily="34" charset="-120"/>
                <a:ea typeface="微軟正黑體" panose="020B0604030504040204" pitchFamily="34" charset="-120"/>
              </a:rPr>
              <a:t>配合社會發展需要，培育未來科研和創科人才</a:t>
            </a:r>
          </a:p>
        </p:txBody>
      </p:sp>
      <p:sp>
        <p:nvSpPr>
          <p:cNvPr id="4" name="矩形 3"/>
          <p:cNvSpPr/>
          <p:nvPr/>
        </p:nvSpPr>
        <p:spPr>
          <a:xfrm>
            <a:off x="518137" y="565303"/>
            <a:ext cx="5416868" cy="1015663"/>
          </a:xfrm>
          <a:prstGeom prst="rect">
            <a:avLst/>
          </a:prstGeom>
        </p:spPr>
        <p:txBody>
          <a:bodyPr wrap="none">
            <a:spAutoFit/>
          </a:bodyPr>
          <a:lstStyle/>
          <a:p>
            <a:r>
              <a:rPr lang="zh-TW" altLang="en-US" sz="3600" b="1" dirty="0">
                <a:solidFill>
                  <a:srgbClr val="00B0F0"/>
                </a:solidFill>
                <a:latin typeface="微軟正黑體" panose="020B0604030504040204" pitchFamily="34" charset="-120"/>
                <a:ea typeface="微軟正黑體" panose="020B0604030504040204" pitchFamily="34" charset="-120"/>
              </a:rPr>
              <a:t>開設小學科學科的</a:t>
            </a:r>
            <a:r>
              <a:rPr lang="zh-TW" altLang="en-US" sz="6000" b="1" dirty="0">
                <a:solidFill>
                  <a:srgbClr val="00B0F0"/>
                </a:solidFill>
                <a:latin typeface="微軟正黑體" panose="020B0604030504040204" pitchFamily="34" charset="-120"/>
                <a:ea typeface="微軟正黑體" panose="020B0604030504040204" pitchFamily="34" charset="-120"/>
              </a:rPr>
              <a:t>緣由</a:t>
            </a:r>
            <a:endParaRPr lang="zh-TW" altLang="en-US" sz="6000" dirty="0">
              <a:solidFill>
                <a:srgbClr val="00B0F0"/>
              </a:solidFill>
              <a:latin typeface="微軟正黑體" panose="020B0604030504040204" pitchFamily="34" charset="-120"/>
              <a:ea typeface="微軟正黑體" panose="020B0604030504040204" pitchFamily="34" charset="-120"/>
            </a:endParaRPr>
          </a:p>
        </p:txBody>
      </p:sp>
      <p:sp>
        <p:nvSpPr>
          <p:cNvPr id="5" name="TextBox 8"/>
          <p:cNvSpPr txBox="1"/>
          <p:nvPr/>
        </p:nvSpPr>
        <p:spPr>
          <a:xfrm>
            <a:off x="10722247" y="103638"/>
            <a:ext cx="1469753" cy="461665"/>
          </a:xfrm>
          <a:prstGeom prst="rect">
            <a:avLst/>
          </a:prstGeom>
          <a:noFill/>
        </p:spPr>
        <p:txBody>
          <a:bodyPr wrap="square" rtlCol="0">
            <a:spAutoFit/>
          </a:bodyPr>
          <a:lstStyle/>
          <a:p>
            <a:r>
              <a:rPr lang="en-US" altLang="zh-TW" sz="2400" b="1" dirty="0"/>
              <a:t>PSCG P.8</a:t>
            </a:r>
            <a:endParaRPr lang="zh-TW" altLang="en-US" sz="2400" b="1" dirty="0"/>
          </a:p>
        </p:txBody>
      </p:sp>
    </p:spTree>
    <p:extLst>
      <p:ext uri="{BB962C8B-B14F-4D97-AF65-F5344CB8AC3E}">
        <p14:creationId xmlns:p14="http://schemas.microsoft.com/office/powerpoint/2010/main" val="411898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8000" b="1" dirty="0">
                <a:solidFill>
                  <a:srgbClr val="0070C0"/>
                </a:solidFill>
                <a:latin typeface="微軟正黑體" panose="020B0604030504040204" pitchFamily="34" charset="-120"/>
                <a:ea typeface="微軟正黑體" panose="020B0604030504040204" pitchFamily="34" charset="-120"/>
              </a:rPr>
              <a:t>素養導向的科學學習</a:t>
            </a:r>
          </a:p>
        </p:txBody>
      </p:sp>
      <p:sp>
        <p:nvSpPr>
          <p:cNvPr id="3" name="文字版面配置區 2"/>
          <p:cNvSpPr>
            <a:spLocks noGrp="1"/>
          </p:cNvSpPr>
          <p:nvPr>
            <p:ph type="body" idx="1"/>
          </p:nvPr>
        </p:nvSpPr>
        <p:spPr/>
        <p:txBody>
          <a:bodyPr>
            <a:normAutofit/>
          </a:bodyPr>
          <a:lstStyle/>
          <a:p>
            <a:pPr algn="ctr"/>
            <a:r>
              <a:rPr lang="zh-TW" altLang="en-US" sz="2800" dirty="0">
                <a:latin typeface="微軟正黑體" panose="020B0604030504040204" pitchFamily="34" charset="-120"/>
                <a:ea typeface="微軟正黑體" panose="020B0604030504040204" pitchFamily="34" charset="-120"/>
              </a:rPr>
              <a:t>科學知識和概念、科學過程技能、科學態度</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dirty="0">
                <a:latin typeface="微軟正黑體" panose="020B0604030504040204" pitchFamily="34" charset="-120"/>
                <a:ea typeface="微軟正黑體" panose="020B0604030504040204" pitchFamily="34" charset="-120"/>
              </a:rPr>
              <a:t>培養學生的探究精神、基本工程思維</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dirty="0">
                <a:latin typeface="微軟正黑體" panose="020B0604030504040204" pitchFamily="34" charset="-120"/>
                <a:ea typeface="微軟正黑體" panose="020B0604030504040204" pitchFamily="34" charset="-120"/>
              </a:rPr>
              <a:t>於真實生活情境中，綜合運用不同學習範疇所學解決問題</a:t>
            </a:r>
          </a:p>
        </p:txBody>
      </p:sp>
      <p:sp>
        <p:nvSpPr>
          <p:cNvPr id="4" name="矩形 3"/>
          <p:cNvSpPr/>
          <p:nvPr/>
        </p:nvSpPr>
        <p:spPr>
          <a:xfrm>
            <a:off x="518137" y="565303"/>
            <a:ext cx="5416868" cy="1015663"/>
          </a:xfrm>
          <a:prstGeom prst="rect">
            <a:avLst/>
          </a:prstGeom>
        </p:spPr>
        <p:txBody>
          <a:bodyPr wrap="none">
            <a:spAutoFit/>
          </a:bodyPr>
          <a:lstStyle/>
          <a:p>
            <a:r>
              <a:rPr lang="zh-TW" altLang="en-US" sz="3600" b="1" dirty="0">
                <a:solidFill>
                  <a:srgbClr val="00B0F0"/>
                </a:solidFill>
                <a:latin typeface="微軟正黑體" panose="020B0604030504040204" pitchFamily="34" charset="-120"/>
                <a:ea typeface="微軟正黑體" panose="020B0604030504040204" pitchFamily="34" charset="-120"/>
              </a:rPr>
              <a:t>開設小學科學科的</a:t>
            </a:r>
            <a:r>
              <a:rPr lang="zh-TW" altLang="en-US" sz="6000" b="1" dirty="0">
                <a:solidFill>
                  <a:srgbClr val="00B0F0"/>
                </a:solidFill>
                <a:latin typeface="微軟正黑體" panose="020B0604030504040204" pitchFamily="34" charset="-120"/>
                <a:ea typeface="微軟正黑體" panose="020B0604030504040204" pitchFamily="34" charset="-120"/>
              </a:rPr>
              <a:t>緣由</a:t>
            </a:r>
            <a:endParaRPr lang="zh-TW" altLang="en-US" sz="6000" dirty="0">
              <a:solidFill>
                <a:srgbClr val="00B0F0"/>
              </a:solidFill>
              <a:latin typeface="微軟正黑體" panose="020B0604030504040204" pitchFamily="34" charset="-120"/>
              <a:ea typeface="微軟正黑體" panose="020B0604030504040204" pitchFamily="34" charset="-120"/>
            </a:endParaRPr>
          </a:p>
        </p:txBody>
      </p:sp>
      <p:sp>
        <p:nvSpPr>
          <p:cNvPr id="5" name="TextBox 8"/>
          <p:cNvSpPr txBox="1"/>
          <p:nvPr/>
        </p:nvSpPr>
        <p:spPr>
          <a:xfrm>
            <a:off x="10722247" y="103638"/>
            <a:ext cx="1469753" cy="461665"/>
          </a:xfrm>
          <a:prstGeom prst="rect">
            <a:avLst/>
          </a:prstGeom>
          <a:noFill/>
        </p:spPr>
        <p:txBody>
          <a:bodyPr wrap="square" rtlCol="0">
            <a:spAutoFit/>
          </a:bodyPr>
          <a:lstStyle/>
          <a:p>
            <a:r>
              <a:rPr lang="en-US" altLang="zh-TW" sz="2400" b="1" dirty="0"/>
              <a:t>PSCG P.8</a:t>
            </a:r>
            <a:endParaRPr lang="zh-TW" altLang="en-US" sz="2400" b="1" dirty="0"/>
          </a:p>
        </p:txBody>
      </p:sp>
    </p:spTree>
    <p:extLst>
      <p:ext uri="{BB962C8B-B14F-4D97-AF65-F5344CB8AC3E}">
        <p14:creationId xmlns:p14="http://schemas.microsoft.com/office/powerpoint/2010/main" val="17796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7200" b="1" dirty="0">
                <a:solidFill>
                  <a:srgbClr val="0070C0"/>
                </a:solidFill>
                <a:latin typeface="微軟正黑體" panose="020B0604030504040204" pitchFamily="34" charset="-120"/>
                <a:ea typeface="微軟正黑體" panose="020B0604030504040204" pitchFamily="34" charset="-120"/>
              </a:rPr>
              <a:t>完善中小學階段</a:t>
            </a:r>
            <a:br>
              <a:rPr lang="en-US" altLang="zh-TW" sz="7200" b="1" dirty="0">
                <a:solidFill>
                  <a:srgbClr val="0070C0"/>
                </a:solidFill>
                <a:latin typeface="微軟正黑體" panose="020B0604030504040204" pitchFamily="34" charset="-120"/>
                <a:ea typeface="微軟正黑體" panose="020B0604030504040204" pitchFamily="34" charset="-120"/>
              </a:rPr>
            </a:br>
            <a:r>
              <a:rPr lang="zh-TW" altLang="en-US" sz="7200" b="1" dirty="0">
                <a:solidFill>
                  <a:srgbClr val="0070C0"/>
                </a:solidFill>
                <a:latin typeface="微軟正黑體" panose="020B0604030504040204" pitchFamily="34" charset="-120"/>
                <a:ea typeface="微軟正黑體" panose="020B0604030504040204" pitchFamily="34" charset="-120"/>
              </a:rPr>
              <a:t>科學教育的銜接</a:t>
            </a:r>
          </a:p>
        </p:txBody>
      </p:sp>
      <p:sp>
        <p:nvSpPr>
          <p:cNvPr id="3" name="文字版面配置區 2"/>
          <p:cNvSpPr>
            <a:spLocks noGrp="1"/>
          </p:cNvSpPr>
          <p:nvPr>
            <p:ph type="body" idx="1"/>
          </p:nvPr>
        </p:nvSpPr>
        <p:spPr/>
        <p:txBody>
          <a:bodyPr>
            <a:normAutofit/>
          </a:bodyPr>
          <a:lstStyle/>
          <a:p>
            <a:pPr algn="ctr"/>
            <a:r>
              <a:rPr lang="zh-TW" altLang="en-US" sz="2800" dirty="0">
                <a:latin typeface="微軟正黑體" panose="020B0604030504040204" pitchFamily="34" charset="-120"/>
                <a:ea typeface="微軟正黑體" panose="020B0604030504040204" pitchFamily="34" charset="-120"/>
              </a:rPr>
              <a:t>就小學科學教育作清晰的定位，確立小學科學科的課程理念</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dirty="0">
                <a:latin typeface="微軟正黑體" panose="020B0604030504040204" pitchFamily="34" charset="-120"/>
                <a:ea typeface="微軟正黑體" panose="020B0604030504040204" pitchFamily="34" charset="-120"/>
              </a:rPr>
              <a:t>重新組織常識科中科學與科技的內容，引入配合時代發展的新課題</a:t>
            </a:r>
            <a:endParaRPr lang="en-US" altLang="zh-TW" sz="2800" dirty="0">
              <a:latin typeface="微軟正黑體" panose="020B0604030504040204" pitchFamily="34" charset="-120"/>
              <a:ea typeface="微軟正黑體" panose="020B0604030504040204" pitchFamily="34" charset="-120"/>
            </a:endParaRPr>
          </a:p>
          <a:p>
            <a:pPr algn="ctr"/>
            <a:r>
              <a:rPr lang="zh-TW" altLang="en-US" sz="2800">
                <a:latin typeface="微軟正黑體" panose="020B0604030504040204" pitchFamily="34" charset="-120"/>
                <a:ea typeface="微軟正黑體" panose="020B0604030504040204" pitchFamily="34" charset="-120"/>
              </a:rPr>
              <a:t>加強實</a:t>
            </a:r>
            <a:r>
              <a:rPr lang="zh-TW" altLang="en-US" sz="2800" dirty="0">
                <a:latin typeface="微軟正黑體" panose="020B0604030504040204" pitchFamily="34" charset="-120"/>
                <a:ea typeface="微軟正黑體" panose="020B0604030504040204" pitchFamily="34" charset="-120"/>
              </a:rPr>
              <a:t>踐九年一貫的科學基礎教育</a:t>
            </a:r>
          </a:p>
        </p:txBody>
      </p:sp>
      <p:sp>
        <p:nvSpPr>
          <p:cNvPr id="4" name="矩形 3"/>
          <p:cNvSpPr/>
          <p:nvPr/>
        </p:nvSpPr>
        <p:spPr>
          <a:xfrm>
            <a:off x="518137" y="565303"/>
            <a:ext cx="5416868" cy="1015663"/>
          </a:xfrm>
          <a:prstGeom prst="rect">
            <a:avLst/>
          </a:prstGeom>
        </p:spPr>
        <p:txBody>
          <a:bodyPr wrap="none">
            <a:spAutoFit/>
          </a:bodyPr>
          <a:lstStyle/>
          <a:p>
            <a:r>
              <a:rPr lang="zh-TW" altLang="en-US" sz="3600" b="1" dirty="0">
                <a:solidFill>
                  <a:srgbClr val="00B0F0"/>
                </a:solidFill>
                <a:latin typeface="微軟正黑體" panose="020B0604030504040204" pitchFamily="34" charset="-120"/>
                <a:ea typeface="微軟正黑體" panose="020B0604030504040204" pitchFamily="34" charset="-120"/>
              </a:rPr>
              <a:t>開設小學科學科的</a:t>
            </a:r>
            <a:r>
              <a:rPr lang="zh-TW" altLang="en-US" sz="6000" b="1" dirty="0">
                <a:solidFill>
                  <a:srgbClr val="00B0F0"/>
                </a:solidFill>
                <a:latin typeface="微軟正黑體" panose="020B0604030504040204" pitchFamily="34" charset="-120"/>
                <a:ea typeface="微軟正黑體" panose="020B0604030504040204" pitchFamily="34" charset="-120"/>
              </a:rPr>
              <a:t>緣由</a:t>
            </a:r>
            <a:endParaRPr lang="zh-TW" altLang="en-US" sz="6000" dirty="0">
              <a:solidFill>
                <a:srgbClr val="00B0F0"/>
              </a:solidFill>
              <a:latin typeface="微軟正黑體" panose="020B0604030504040204" pitchFamily="34" charset="-120"/>
              <a:ea typeface="微軟正黑體" panose="020B0604030504040204" pitchFamily="34" charset="-120"/>
            </a:endParaRPr>
          </a:p>
        </p:txBody>
      </p:sp>
      <p:sp>
        <p:nvSpPr>
          <p:cNvPr id="5" name="TextBox 8"/>
          <p:cNvSpPr txBox="1"/>
          <p:nvPr/>
        </p:nvSpPr>
        <p:spPr>
          <a:xfrm>
            <a:off x="10722247" y="103638"/>
            <a:ext cx="1469753" cy="461665"/>
          </a:xfrm>
          <a:prstGeom prst="rect">
            <a:avLst/>
          </a:prstGeom>
          <a:noFill/>
        </p:spPr>
        <p:txBody>
          <a:bodyPr wrap="square" rtlCol="0">
            <a:spAutoFit/>
          </a:bodyPr>
          <a:lstStyle/>
          <a:p>
            <a:r>
              <a:rPr lang="en-US" altLang="zh-TW" sz="2400" b="1" dirty="0"/>
              <a:t>PSCG P.8</a:t>
            </a:r>
            <a:endParaRPr lang="zh-TW" altLang="en-US" sz="2400" b="1" dirty="0"/>
          </a:p>
        </p:txBody>
      </p:sp>
    </p:spTree>
    <p:extLst>
      <p:ext uri="{BB962C8B-B14F-4D97-AF65-F5344CB8AC3E}">
        <p14:creationId xmlns:p14="http://schemas.microsoft.com/office/powerpoint/2010/main" val="42795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12B5F1-0233-7B5F-8303-3BCADA8EE40F}"/>
              </a:ext>
            </a:extLst>
          </p:cNvPr>
          <p:cNvSpPr>
            <a:spLocks noGrp="1"/>
          </p:cNvSpPr>
          <p:nvPr>
            <p:ph type="title"/>
          </p:nvPr>
        </p:nvSpPr>
        <p:spPr>
          <a:xfrm>
            <a:off x="4162567" y="1225577"/>
            <a:ext cx="6714699" cy="1379268"/>
          </a:xfrm>
        </p:spPr>
        <p:txBody>
          <a:bodyPr vert="horz" lIns="91440" tIns="45720" rIns="91440" bIns="45720" rtlCol="0" anchor="b">
            <a:normAutofit fontScale="90000"/>
          </a:bodyPr>
          <a:lstStyle/>
          <a:p>
            <a:r>
              <a:rPr lang="en-US" sz="4800" b="1" i="1" kern="1200" dirty="0">
                <a:solidFill>
                  <a:schemeClr val="accent5">
                    <a:lumMod val="20000"/>
                    <a:lumOff val="80000"/>
                  </a:schemeClr>
                </a:solidFill>
                <a:latin typeface="+mj-lt"/>
                <a:ea typeface="+mj-ea"/>
                <a:cs typeface="+mj-cs"/>
              </a:rPr>
              <a:t>REIMAGINE</a:t>
            </a:r>
            <a:r>
              <a:rPr lang="en-US" sz="4800" b="1" i="1" kern="1200" dirty="0">
                <a:solidFill>
                  <a:srgbClr val="FFFFFF"/>
                </a:solidFill>
                <a:latin typeface="+mj-lt"/>
                <a:ea typeface="+mj-ea"/>
                <a:cs typeface="+mj-cs"/>
              </a:rPr>
              <a:t> </a:t>
            </a:r>
            <a:br>
              <a:rPr lang="en-US" sz="4800" i="1" kern="1200" dirty="0"/>
            </a:br>
            <a:r>
              <a:rPr lang="en-US" sz="4800" i="1" kern="1200" dirty="0">
                <a:solidFill>
                  <a:srgbClr val="FFFFFF"/>
                </a:solidFill>
                <a:latin typeface="+mj-lt"/>
                <a:ea typeface="+mj-ea"/>
                <a:cs typeface="+mj-cs"/>
              </a:rPr>
              <a:t>OUR SCIENCE EDUCATION</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72FAB25-EB17-7328-0FB7-18D6B04964DA}"/>
              </a:ext>
            </a:extLst>
          </p:cNvPr>
          <p:cNvSpPr>
            <a:spLocks noGrp="1"/>
          </p:cNvSpPr>
          <p:nvPr>
            <p:ph type="body" idx="1"/>
          </p:nvPr>
        </p:nvSpPr>
        <p:spPr>
          <a:xfrm>
            <a:off x="4160137" y="2897185"/>
            <a:ext cx="7055893" cy="1078054"/>
          </a:xfrm>
        </p:spPr>
        <p:txBody>
          <a:bodyPr vert="horz" lIns="91440" tIns="45720" rIns="91440" bIns="45720" rtlCol="0" anchor="t">
            <a:noAutofit/>
          </a:bodyPr>
          <a:lstStyle/>
          <a:p>
            <a:r>
              <a:rPr lang="ja-JP" altLang="en-US" sz="4800" b="1">
                <a:solidFill>
                  <a:schemeClr val="accent5">
                    <a:lumMod val="20000"/>
                    <a:lumOff val="80000"/>
                  </a:schemeClr>
                </a:solidFill>
                <a:ea typeface="游ゴシック"/>
                <a:cs typeface="Calibri"/>
              </a:rPr>
              <a:t>重新想像</a:t>
            </a:r>
            <a:endParaRPr lang="en-US" sz="4800">
              <a:solidFill>
                <a:schemeClr val="accent5">
                  <a:lumMod val="20000"/>
                  <a:lumOff val="80000"/>
                </a:schemeClr>
              </a:solidFill>
              <a:ea typeface="Calibri" panose="020F0502020204030204"/>
              <a:cs typeface="Calibri"/>
            </a:endParaRPr>
          </a:p>
          <a:p>
            <a:r>
              <a:rPr lang="ja-JP" altLang="en-US" sz="4800">
                <a:solidFill>
                  <a:srgbClr val="FFFFFF"/>
                </a:solidFill>
                <a:ea typeface="游ゴシック"/>
                <a:cs typeface="Calibri"/>
              </a:rPr>
              <a:t>我們的科學教育</a:t>
            </a:r>
            <a:endParaRPr lang="en-US" sz="4800" kern="1200">
              <a:solidFill>
                <a:srgbClr val="FFFFFF"/>
              </a:solidFill>
              <a:latin typeface="+mn-lt"/>
              <a:ea typeface="Calibri"/>
              <a:cs typeface="Calibri"/>
            </a:endParaRPr>
          </a:p>
        </p:txBody>
      </p:sp>
    </p:spTree>
    <p:extLst>
      <p:ext uri="{BB962C8B-B14F-4D97-AF65-F5344CB8AC3E}">
        <p14:creationId xmlns:p14="http://schemas.microsoft.com/office/powerpoint/2010/main" val="2856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BDEEA507B494A88E098B12F546D18" ma:contentTypeVersion="16" ma:contentTypeDescription="Create a new document." ma:contentTypeScope="" ma:versionID="95409ad33c11e468b6863edc93be56ba">
  <xsd:schema xmlns:xsd="http://www.w3.org/2001/XMLSchema" xmlns:xs="http://www.w3.org/2001/XMLSchema" xmlns:p="http://schemas.microsoft.com/office/2006/metadata/properties" xmlns:ns2="5de79690-e2bf-4ed5-9d67-3ac8622d86ce" xmlns:ns3="95609bc6-a2d4-4fe3-a047-4a149ad6374b" targetNamespace="http://schemas.microsoft.com/office/2006/metadata/properties" ma:root="true" ma:fieldsID="453c9c04bf797793a877535d4e578113" ns2:_="" ns3:_="">
    <xsd:import namespace="5de79690-e2bf-4ed5-9d67-3ac8622d86ce"/>
    <xsd:import namespace="95609bc6-a2d4-4fe3-a047-4a149ad6374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e79690-e2bf-4ed5-9d67-3ac8622d8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4e264a9-5b14-4428-b4aa-7e2898a0ce9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09bc6-a2d4-4fe3-a047-4a149ad6374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867b6ff-d1e2-469b-adc1-c2f72d8aa00b}" ma:internalName="TaxCatchAll" ma:showField="CatchAllData" ma:web="95609bc6-a2d4-4fe3-a047-4a149ad637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609bc6-a2d4-4fe3-a047-4a149ad6374b" xsi:nil="true"/>
    <lcf76f155ced4ddcb4097134ff3c332f xmlns="5de79690-e2bf-4ed5-9d67-3ac8622d86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FCBCC1-5E6C-4D7E-BAC7-19BC066C0035}"/>
</file>

<file path=customXml/itemProps2.xml><?xml version="1.0" encoding="utf-8"?>
<ds:datastoreItem xmlns:ds="http://schemas.openxmlformats.org/officeDocument/2006/customXml" ds:itemID="{E2DFCA27-A9FC-4C1F-A61E-44089AA8BC30}"/>
</file>

<file path=customXml/itemProps3.xml><?xml version="1.0" encoding="utf-8"?>
<ds:datastoreItem xmlns:ds="http://schemas.openxmlformats.org/officeDocument/2006/customXml" ds:itemID="{B660AAFE-F7BD-4837-8CAD-4AA8491D49DB}"/>
</file>

<file path=docProps/app.xml><?xml version="1.0" encoding="utf-8"?>
<Properties xmlns="http://schemas.openxmlformats.org/officeDocument/2006/extended-properties" xmlns:vt="http://schemas.openxmlformats.org/officeDocument/2006/docPropsVTypes">
  <TotalTime>1286</TotalTime>
  <Words>4164</Words>
  <Application>Microsoft Office PowerPoint</Application>
  <PresentationFormat>Widescreen</PresentationFormat>
  <Paragraphs>403</Paragraphs>
  <Slides>59</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59</vt:i4>
      </vt:variant>
    </vt:vector>
  </HeadingPairs>
  <TitlesOfParts>
    <vt:vector size="73" baseType="lpstr">
      <vt:lpstr>Aptos</vt:lpstr>
      <vt:lpstr>Aptos Display</vt:lpstr>
      <vt:lpstr>Microsoft JhengHei</vt:lpstr>
      <vt:lpstr>Microsoft JhengHei</vt:lpstr>
      <vt:lpstr>ＭＳ Ｐゴシック</vt:lpstr>
      <vt:lpstr>STYuanti-TC-Regular</vt:lpstr>
      <vt:lpstr>Arial</vt:lpstr>
      <vt:lpstr>Calibri</vt:lpstr>
      <vt:lpstr>Calibri Light</vt:lpstr>
      <vt:lpstr>Century Gothic</vt:lpstr>
      <vt:lpstr>Wingdings</vt:lpstr>
      <vt:lpstr>Office 佈景主題</vt:lpstr>
      <vt:lpstr>office theme</vt:lpstr>
      <vt:lpstr>1_Office Theme</vt:lpstr>
      <vt:lpstr>香港小學科學教育新篇章</vt:lpstr>
      <vt:lpstr>發布分享會流程</vt:lpstr>
      <vt:lpstr>致辭</vt:lpstr>
      <vt:lpstr>科學﹙小一至小六﹚課程指引</vt:lpstr>
      <vt:lpstr>在21世紀， 我們需要怎樣的科學教育？</vt:lpstr>
      <vt:lpstr>科教興國</vt:lpstr>
      <vt:lpstr>素養導向的科學學習</vt:lpstr>
      <vt:lpstr>完善中小學階段 科學教育的銜接</vt:lpstr>
      <vt:lpstr>REIMAGINE  OUR SCIENCE EDUCATION</vt:lpstr>
      <vt:lpstr>探新求知 樂學活用 創造未來</vt:lpstr>
      <vt:lpstr>PowerPoint Presentation</vt:lpstr>
      <vt:lpstr>PowerPoint Presentation</vt:lpstr>
      <vt:lpstr>PowerPoint Presentation</vt:lpstr>
      <vt:lpstr>為甚麼科學課時增加近一倍？應如何運用？</vt:lpstr>
      <vt:lpstr>PowerPoint Presentation</vt:lpstr>
      <vt:lpstr>PowerPoint Presentation</vt:lpstr>
      <vt:lpstr>規劃小學科學課程與中學有甚麼不同？</vt:lpstr>
      <vt:lpstr>PowerPoint Presentation</vt:lpstr>
      <vt:lpstr>PowerPoint Presentation</vt:lpstr>
      <vt:lpstr>怎樣教才能培養學生的科學思維和探究能力？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高層次的提問就能引發學生思考嗎？</vt:lpstr>
      <vt:lpstr>PowerPoint Presentation</vt:lpstr>
      <vt:lpstr>提問鏈對答示例</vt:lpstr>
      <vt:lpstr>提問鏈對答示例</vt:lpstr>
      <vt:lpstr>提問鏈對答示例</vt:lpstr>
      <vt:lpstr>提問鏈對答示例</vt:lpstr>
      <vt:lpstr>提問鏈對答示例</vt:lpstr>
      <vt:lpstr>提問鏈對答示例</vt:lpstr>
      <vt:lpstr>紙筆考試是唯一一種「公平」的評估方式嗎？</vt:lpstr>
      <vt:lpstr>PowerPoint Presentation</vt:lpstr>
      <vt:lpstr>PowerPoint Presentation</vt:lpstr>
      <vt:lpstr>PowerPoint Presentation</vt:lpstr>
      <vt:lpstr>PowerPoint Presentation</vt:lpstr>
      <vt:lpstr>PowerPoint Presentation</vt:lpstr>
      <vt:lpstr>PowerPoint Presentation</vt:lpstr>
      <vt:lpstr>傳統抄寫或操練式的家課有助學習科學嗎？</vt:lpstr>
      <vt:lpstr>PowerPoint Presentation</vt:lpstr>
      <vt:lpstr>PowerPoint Presentation</vt:lpstr>
      <vt:lpstr>PowerPoint Presentation</vt:lpstr>
      <vt:lpstr>PowerPoint Presentation</vt:lpstr>
      <vt:lpstr>PowerPoint Presentation</vt:lpstr>
      <vt:lpstr>PowerPoint Presentation</vt:lpstr>
      <vt:lpstr>推動教學範式轉移 開創科學無限可能 </vt:lpstr>
      <vt:lpstr>PowerPoint Presentation</vt:lpstr>
      <vt:lpstr>論壇︰ 未來小學科學教育的發展</vt:lpstr>
      <vt:lpstr>你認為開設全新的小學科學科會對香港未來的科學教育發展帶來甚麼改變？ </vt:lpstr>
      <vt:lpstr>就你的學校而言，過去一年試行小學科學科面對甚麼挑戰？又如何克服這些挑戰？ </vt:lpstr>
      <vt:lpstr>全新的科學科強調學與教的範式轉移，將來學生學習和教師教授科學的方式有甚麼不同？ </vt:lpstr>
      <vt:lpstr>學校如何運用不同的社區教育資源，為學生營造有利科學／STEAM學習的氛圍？ </vt:lpstr>
      <vt:lpstr>學校和教師可以怎樣更好地預備小學科學科的推展？ 分享你的想法和經驗。 </vt:lpstr>
      <vt:lpstr>問答環節</vt:lpstr>
      <vt:lpstr>參加者請掃描下方二維碼， 在網上完成問卷，謝謝！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Legolas CHENG, SCDO(Sc)5</dc:creator>
  <cp:lastModifiedBy>CHENG, Wah</cp:lastModifiedBy>
  <cp:revision>119</cp:revision>
  <dcterms:created xsi:type="dcterms:W3CDTF">2025-06-25T01:35:42Z</dcterms:created>
  <dcterms:modified xsi:type="dcterms:W3CDTF">2025-07-02T00:00:41Z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0x01010014EBDEEA507B494A88E098B12F546D18</vt:lpwstr>
  </property>
</Properties>
</file>